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 "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0" descr="Shap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290" y="1765674"/>
            <a:ext cx="2734276" cy="875177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Text"/>
          <p:cNvSpPr txBox="1"/>
          <p:nvPr>
            <p:ph type="title"/>
          </p:nvPr>
        </p:nvSpPr>
        <p:spPr>
          <a:xfrm>
            <a:off x="579749" y="2660050"/>
            <a:ext cx="5960101" cy="1114202"/>
          </a:xfrm>
          <a:prstGeom prst="rect">
            <a:avLst/>
          </a:prstGeom>
        </p:spPr>
        <p:txBody>
          <a:bodyPr/>
          <a:lstStyle>
            <a:lvl1pPr>
              <a:lnSpc>
                <a:spcPct val="115000"/>
              </a:lnSpc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7" name="Shape 12" descr="Shape 12"/>
          <p:cNvPicPr>
            <a:picLocks noChangeAspect="1"/>
          </p:cNvPicPr>
          <p:nvPr/>
        </p:nvPicPr>
        <p:blipFill>
          <a:blip r:embed="rId3">
            <a:alphaModFix amt="19000"/>
            <a:extLst/>
          </a:blip>
          <a:stretch>
            <a:fillRect/>
          </a:stretch>
        </p:blipFill>
        <p:spPr>
          <a:xfrm flipH="1">
            <a:off x="4981249" y="-467376"/>
            <a:ext cx="5206651" cy="6663026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lide Number"/>
          <p:cNvSpPr txBox="1"/>
          <p:nvPr>
            <p:ph type="sldNum" sz="quarter" idx="2"/>
          </p:nvPr>
        </p:nvSpPr>
        <p:spPr>
          <a:xfrm>
            <a:off x="6260014" y="4612338"/>
            <a:ext cx="293187" cy="30984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+ Body Half Pag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37"/>
          <p:cNvSpPr/>
          <p:nvPr/>
        </p:nvSpPr>
        <p:spPr>
          <a:xfrm>
            <a:off x="-76200" y="-52850"/>
            <a:ext cx="3487500" cy="5253300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03" name="Shape 38" descr="Shape 38"/>
          <p:cNvPicPr>
            <a:picLocks noChangeAspect="1"/>
          </p:cNvPicPr>
          <p:nvPr/>
        </p:nvPicPr>
        <p:blipFill>
          <a:blip r:embed="rId2">
            <a:alphaModFix amt="60000"/>
            <a:extLst/>
          </a:blip>
          <a:stretch>
            <a:fillRect/>
          </a:stretch>
        </p:blipFill>
        <p:spPr>
          <a:xfrm flipH="1" rot="10800000">
            <a:off x="-426974" y="2271251"/>
            <a:ext cx="3607249" cy="4616225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itle Text"/>
          <p:cNvSpPr txBox="1"/>
          <p:nvPr>
            <p:ph type="title"/>
          </p:nvPr>
        </p:nvSpPr>
        <p:spPr>
          <a:xfrm>
            <a:off x="718621" y="111549"/>
            <a:ext cx="2578502" cy="1525501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23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3642023" y="289424"/>
            <a:ext cx="5123703" cy="415710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Shape 42" descr="Shape 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2" y="4897432"/>
            <a:ext cx="548700" cy="15730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43"/>
          <p:cNvSpPr/>
          <p:nvPr/>
        </p:nvSpPr>
        <p:spPr>
          <a:xfrm flipH="1">
            <a:off x="-36758" y="205274"/>
            <a:ext cx="763202" cy="72600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artial Page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Text"/>
          <p:cNvSpPr txBox="1"/>
          <p:nvPr>
            <p:ph type="title"/>
          </p:nvPr>
        </p:nvSpPr>
        <p:spPr>
          <a:xfrm>
            <a:off x="400325" y="502125"/>
            <a:ext cx="3225601" cy="15255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15000"/>
              </a:lnSpc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6" name="Body Level One…"/>
          <p:cNvSpPr txBox="1"/>
          <p:nvPr>
            <p:ph type="body" sz="half" idx="1"/>
          </p:nvPr>
        </p:nvSpPr>
        <p:spPr>
          <a:xfrm>
            <a:off x="4557550" y="660850"/>
            <a:ext cx="3932102" cy="415710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7" name="Shape 48" descr="Shape 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5299" y="4897432"/>
            <a:ext cx="548702" cy="157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30967" y="-171642"/>
            <a:ext cx="4110272" cy="6165406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60014" y="4612338"/>
            <a:ext cx="293187" cy="30984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artial Page with bug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400325" y="502125"/>
            <a:ext cx="3225601" cy="15255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15000"/>
              </a:lnSpc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half" idx="1"/>
          </p:nvPr>
        </p:nvSpPr>
        <p:spPr>
          <a:xfrm>
            <a:off x="4557550" y="660850"/>
            <a:ext cx="3932102" cy="415710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8" name="Shape 48" descr="Shape 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5299" y="4897432"/>
            <a:ext cx="548702" cy="157304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Rectangle"/>
          <p:cNvSpPr/>
          <p:nvPr/>
        </p:nvSpPr>
        <p:spPr>
          <a:xfrm>
            <a:off x="-132055" y="-135525"/>
            <a:ext cx="4112449" cy="5414550"/>
          </a:xfrm>
          <a:prstGeom prst="rect">
            <a:avLst/>
          </a:prstGeom>
          <a:solidFill>
            <a:schemeClr val="accent6">
              <a:satOff val="-40157"/>
              <a:lumOff val="-12549"/>
            </a:scheme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4063" t="0" r="22750" b="0"/>
          <a:stretch>
            <a:fillRect/>
          </a:stretch>
        </p:blipFill>
        <p:spPr>
          <a:xfrm>
            <a:off x="521428" y="1534120"/>
            <a:ext cx="2597134" cy="2075285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60014" y="4612338"/>
            <a:ext cx="293187" cy="30984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artial Page Image + Tex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400325" y="1722527"/>
            <a:ext cx="3225601" cy="30509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15000"/>
              </a:lnSpc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39" name="Shape 48" descr="Shape 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5299" y="4897432"/>
            <a:ext cx="548702" cy="157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Screen Shot 2018-07-07 at 16.25.29.png" descr="Screen Shot 2018-07-07 at 16.25.29.png"/>
          <p:cNvPicPr>
            <a:picLocks noChangeAspect="1"/>
          </p:cNvPicPr>
          <p:nvPr/>
        </p:nvPicPr>
        <p:blipFill>
          <a:blip r:embed="rId3">
            <a:extLst/>
          </a:blip>
          <a:srcRect l="0" t="0" r="10616" b="0"/>
          <a:stretch>
            <a:fillRect/>
          </a:stretch>
        </p:blipFill>
        <p:spPr>
          <a:xfrm>
            <a:off x="-758" y="1214"/>
            <a:ext cx="4579505" cy="5141037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Body Level One…"/>
          <p:cNvSpPr txBox="1"/>
          <p:nvPr>
            <p:ph type="body" idx="1"/>
          </p:nvPr>
        </p:nvSpPr>
        <p:spPr>
          <a:xfrm>
            <a:off x="205157" y="3850"/>
            <a:ext cx="4303130" cy="513579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" name="WebRTC API basics"/>
          <p:cNvSpPr txBox="1"/>
          <p:nvPr>
            <p:ph type="body" sz="quarter" idx="13"/>
          </p:nvPr>
        </p:nvSpPr>
        <p:spPr>
          <a:xfrm>
            <a:off x="4639293" y="182917"/>
            <a:ext cx="4303129" cy="1769206"/>
          </a:xfrm>
          <a:prstGeom prst="rect">
            <a:avLst/>
          </a:prstGeom>
        </p:spPr>
        <p:txBody>
          <a:bodyPr/>
          <a:lstStyle/>
          <a:p>
            <a:pPr algn="ctr" defTabSz="77724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00000"/>
                </a:solidFill>
              </a:defRPr>
            </a:pPr>
          </a:p>
        </p:txBody>
      </p:sp>
      <p:sp>
        <p:nvSpPr>
          <p:cNvPr id="143" name="RTCPeerConnection, which sets up audio and video calls"/>
          <p:cNvSpPr txBox="1"/>
          <p:nvPr>
            <p:ph type="body" sz="quarter" idx="14"/>
          </p:nvPr>
        </p:nvSpPr>
        <p:spPr>
          <a:xfrm>
            <a:off x="4864012" y="3031621"/>
            <a:ext cx="4066898" cy="523241"/>
          </a:xfrm>
          <a:prstGeom prst="rect">
            <a:avLst/>
          </a:prstGeom>
        </p:spPr>
        <p:txBody>
          <a:bodyPr lIns="45718" tIns="45718" rIns="45718" bIns="45718"/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Zilla Slab Bold Bold"/>
                <a:ea typeface="Zilla Slab Bold Bold"/>
                <a:cs typeface="Zilla Slab Bold Bold"/>
                <a:sym typeface="Zilla Slab Bold Bold"/>
              </a:defRPr>
            </a:pPr>
          </a:p>
        </p:txBody>
      </p:sp>
      <p:sp>
        <p:nvSpPr>
          <p:cNvPr id="144" name="getUserMedia, which allows a web browser to access the camera and microphone and to capture media"/>
          <p:cNvSpPr txBox="1"/>
          <p:nvPr>
            <p:ph type="body" sz="quarter" idx="15"/>
          </p:nvPr>
        </p:nvSpPr>
        <p:spPr>
          <a:xfrm>
            <a:off x="4864012" y="1966964"/>
            <a:ext cx="4066898" cy="739142"/>
          </a:xfrm>
          <a:prstGeom prst="rect">
            <a:avLst/>
          </a:prstGeom>
        </p:spPr>
        <p:txBody>
          <a:bodyPr lIns="45718" tIns="45718" rIns="45718" bIns="45718"/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Zilla Slab Bold Bold"/>
                <a:ea typeface="Zilla Slab Bold Bold"/>
                <a:cs typeface="Zilla Slab Bold Bold"/>
                <a:sym typeface="Zilla Slab Bold Bold"/>
              </a:defRPr>
            </a:pPr>
          </a:p>
        </p:txBody>
      </p:sp>
      <p:sp>
        <p:nvSpPr>
          <p:cNvPr id="145" name="enumerateDevices gathers all the hardware devices  (audio / video) available for you."/>
          <p:cNvSpPr txBox="1"/>
          <p:nvPr>
            <p:ph type="body" sz="quarter" idx="16"/>
          </p:nvPr>
        </p:nvSpPr>
        <p:spPr>
          <a:xfrm>
            <a:off x="4866897" y="870903"/>
            <a:ext cx="4061128" cy="523241"/>
          </a:xfrm>
          <a:prstGeom prst="rect">
            <a:avLst/>
          </a:prstGeom>
        </p:spPr>
        <p:txBody>
          <a:bodyPr lIns="45718" tIns="45718" rIns="45718" bIns="45718"/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Zilla Slab Bold Bold"/>
                <a:ea typeface="Zilla Slab Bold Bold"/>
                <a:cs typeface="Zilla Slab Bold Bold"/>
                <a:sym typeface="Zilla Slab Bold Bold"/>
              </a:defRPr>
            </a:pP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6260014" y="4612338"/>
            <a:ext cx="293187" cy="30984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/>
          <p:nvPr>
            <p:ph type="title"/>
          </p:nvPr>
        </p:nvSpPr>
        <p:spPr>
          <a:xfrm>
            <a:off x="311698" y="1254873"/>
            <a:ext cx="8520603" cy="1963503"/>
          </a:xfrm>
          <a:prstGeom prst="rect">
            <a:avLst/>
          </a:prstGeom>
        </p:spPr>
        <p:txBody>
          <a:bodyPr anchor="b"/>
          <a:lstStyle>
            <a:lvl1pPr algn="ctr">
              <a:defRPr sz="12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4" name="Body Level One…"/>
          <p:cNvSpPr txBox="1"/>
          <p:nvPr>
            <p:ph type="body" sz="quarter" idx="1"/>
          </p:nvPr>
        </p:nvSpPr>
        <p:spPr>
          <a:xfrm>
            <a:off x="1925900" y="3280150"/>
            <a:ext cx="5135701" cy="1095902"/>
          </a:xfrm>
          <a:prstGeom prst="rect">
            <a:avLst/>
          </a:prstGeom>
        </p:spPr>
        <p:txBody>
          <a:bodyPr/>
          <a:lstStyle>
            <a:lvl1pPr algn="ctr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lvl1pPr>
            <a:lvl2pPr algn="ctr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lvl2pPr>
            <a:lvl3pPr algn="ctr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lvl3pPr>
            <a:lvl4pPr algn="ctr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lvl4pPr>
            <a:lvl5pPr algn="ctr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5" name="Shape 52" descr="Shape 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7648" y="4810292"/>
            <a:ext cx="548702" cy="15730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6260014" y="4612338"/>
            <a:ext cx="293187" cy="30984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nd Slide">
    <p:bg>
      <p:bgPr>
        <a:solidFill>
          <a:srgbClr val="5858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54" descr="Shape 5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4860" y="2134161"/>
            <a:ext cx="2734277" cy="87517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6260014" y="4612338"/>
            <a:ext cx="293187" cy="30984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nd slide, blank">
    <p:bg>
      <p:bgPr>
        <a:solidFill>
          <a:srgbClr val="5858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54" descr="Shape 5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579" y="4841726"/>
            <a:ext cx="472471" cy="151229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6260014" y="4612338"/>
            <a:ext cx="293187" cy="30984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ivider Slide">
    <p:bg>
      <p:bgPr>
        <a:solidFill>
          <a:srgbClr val="B8D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Text"/>
          <p:cNvSpPr txBox="1"/>
          <p:nvPr>
            <p:ph type="title"/>
          </p:nvPr>
        </p:nvSpPr>
        <p:spPr>
          <a:xfrm>
            <a:off x="1448249" y="1420550"/>
            <a:ext cx="6247502" cy="1947902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4999"/>
              </a:lnSpc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80" name="Shape 57" descr="Shape 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5387" y="2850447"/>
            <a:ext cx="553226" cy="1205652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lide Number"/>
          <p:cNvSpPr txBox="1"/>
          <p:nvPr>
            <p:ph type="sldNum" sz="quarter" idx="2"/>
          </p:nvPr>
        </p:nvSpPr>
        <p:spPr>
          <a:xfrm>
            <a:off x="6260014" y="4612338"/>
            <a:ext cx="293187" cy="30984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moji slide">
    <p:bg>
      <p:bgPr>
        <a:solidFill>
          <a:srgbClr val="B8D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Text"/>
          <p:cNvSpPr txBox="1"/>
          <p:nvPr>
            <p:ph type="title"/>
          </p:nvPr>
        </p:nvSpPr>
        <p:spPr>
          <a:xfrm>
            <a:off x="1448249" y="1420550"/>
            <a:ext cx="6247502" cy="1947902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4999"/>
              </a:lnSpc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9" name="👨💻"/>
          <p:cNvSpPr txBox="1"/>
          <p:nvPr/>
        </p:nvSpPr>
        <p:spPr>
          <a:xfrm>
            <a:off x="4043679" y="3051560"/>
            <a:ext cx="1056639" cy="133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👨‍💻</a:t>
            </a:r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xfrm>
            <a:off x="6260014" y="4612338"/>
            <a:ext cx="293187" cy="30984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ivider Slide 2 with Imag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59" descr="Shape 5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" y="7800"/>
            <a:ext cx="9143080" cy="514350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itle Text"/>
          <p:cNvSpPr txBox="1"/>
          <p:nvPr>
            <p:ph type="title"/>
          </p:nvPr>
        </p:nvSpPr>
        <p:spPr>
          <a:xfrm>
            <a:off x="254615" y="995503"/>
            <a:ext cx="4846502" cy="811659"/>
          </a:xfrm>
          <a:prstGeom prst="rect">
            <a:avLst/>
          </a:prstGeom>
        </p:spPr>
        <p:txBody>
          <a:bodyPr/>
          <a:lstStyle>
            <a:lvl1pPr>
              <a:lnSpc>
                <a:spcPct val="115000"/>
              </a:lnSpc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9" name="Shape 61" descr="Shape 61"/>
          <p:cNvPicPr>
            <a:picLocks noChangeAspect="1"/>
          </p:cNvPicPr>
          <p:nvPr/>
        </p:nvPicPr>
        <p:blipFill>
          <a:blip r:embed="rId3">
            <a:alphaModFix amt="80000"/>
            <a:extLst/>
          </a:blip>
          <a:stretch>
            <a:fillRect/>
          </a:stretch>
        </p:blipFill>
        <p:spPr>
          <a:xfrm>
            <a:off x="328450" y="452150"/>
            <a:ext cx="963473" cy="308402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/>
          <p:nvPr>
            <p:ph type="sldNum" sz="quarter" idx="2"/>
          </p:nvPr>
        </p:nvSpPr>
        <p:spPr>
          <a:xfrm>
            <a:off x="6260014" y="4612338"/>
            <a:ext cx="293187" cy="30984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ro background Title slide">
    <p:bg>
      <p:bgPr>
        <a:solidFill>
          <a:schemeClr val="accent2">
            <a:lumOff val="-2588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" descr="Image"/>
          <p:cNvPicPr>
            <a:picLocks noChangeAspect="1"/>
          </p:cNvPicPr>
          <p:nvPr/>
        </p:nvPicPr>
        <p:blipFill>
          <a:blip r:embed="rId2">
            <a:alphaModFix amt="31055"/>
            <a:extLst/>
          </a:blip>
          <a:stretch>
            <a:fillRect/>
          </a:stretch>
        </p:blipFill>
        <p:spPr>
          <a:xfrm>
            <a:off x="-10189" y="-958"/>
            <a:ext cx="9164378" cy="5145417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Body Level One…"/>
          <p:cNvSpPr txBox="1"/>
          <p:nvPr>
            <p:ph type="body" sz="quarter" idx="1"/>
          </p:nvPr>
        </p:nvSpPr>
        <p:spPr>
          <a:xfrm>
            <a:off x="1289801" y="2361955"/>
            <a:ext cx="1853309" cy="704605"/>
          </a:xfrm>
          <a:prstGeom prst="rect">
            <a:avLst/>
          </a:prstGeom>
        </p:spPr>
        <p:txBody>
          <a:bodyPr/>
          <a:lstStyle>
            <a:lvl1pPr defTabSz="630936">
              <a:spcBef>
                <a:spcPts val="0"/>
              </a:spcBef>
              <a:buClrTx/>
              <a:buSzTx/>
              <a:buFontTx/>
              <a:buNone/>
              <a:defRPr sz="3300">
                <a:solidFill>
                  <a:srgbClr val="FFFFFF"/>
                </a:solidFill>
              </a:defRPr>
            </a:lvl1pPr>
            <a:lvl2pPr defTabSz="630936">
              <a:spcBef>
                <a:spcPts val="0"/>
              </a:spcBef>
              <a:buClrTx/>
              <a:buFontTx/>
              <a:defRPr sz="3300">
                <a:solidFill>
                  <a:srgbClr val="FFFFFF"/>
                </a:solidFill>
              </a:defRPr>
            </a:lvl2pPr>
            <a:lvl3pPr defTabSz="630936">
              <a:spcBef>
                <a:spcPts val="0"/>
              </a:spcBef>
              <a:buClrTx/>
              <a:buFontTx/>
              <a:defRPr sz="3300">
                <a:solidFill>
                  <a:srgbClr val="FFFFFF"/>
                </a:solidFill>
              </a:defRPr>
            </a:lvl3pPr>
            <a:lvl4pPr defTabSz="630936">
              <a:spcBef>
                <a:spcPts val="0"/>
              </a:spcBef>
              <a:buClrTx/>
              <a:buFontTx/>
              <a:defRPr sz="3300">
                <a:solidFill>
                  <a:srgbClr val="FFFFFF"/>
                </a:solidFill>
              </a:defRPr>
            </a:lvl4pPr>
            <a:lvl5pPr defTabSz="630936">
              <a:spcBef>
                <a:spcPts val="0"/>
              </a:spcBef>
              <a:buClrTx/>
              <a:buFontTx/>
              <a:defRPr sz="33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Image"/>
          <p:cNvSpPr/>
          <p:nvPr>
            <p:ph type="pic" sz="quarter" idx="13"/>
          </p:nvPr>
        </p:nvSpPr>
        <p:spPr>
          <a:xfrm>
            <a:off x="570601" y="2553215"/>
            <a:ext cx="638789" cy="6111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" name="From Zero to Hero"/>
          <p:cNvSpPr txBox="1"/>
          <p:nvPr>
            <p:ph type="body" sz="quarter" idx="14"/>
          </p:nvPr>
        </p:nvSpPr>
        <p:spPr>
          <a:xfrm>
            <a:off x="1326667" y="2801886"/>
            <a:ext cx="2961033" cy="510541"/>
          </a:xfrm>
          <a:prstGeom prst="rect">
            <a:avLst/>
          </a:prstGeom>
        </p:spPr>
        <p:txBody>
          <a:bodyPr lIns="45718" tIns="45718" rIns="45718" bIns="45718"/>
          <a:lstStyle/>
          <a:p>
            <a:pPr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29" name="VinnytsiaJS conference, 21.07.2018…"/>
          <p:cNvSpPr txBox="1"/>
          <p:nvPr>
            <p:ph type="body" sz="quarter" idx="15"/>
          </p:nvPr>
        </p:nvSpPr>
        <p:spPr>
          <a:xfrm>
            <a:off x="1320505" y="3553093"/>
            <a:ext cx="2777186" cy="523241"/>
          </a:xfrm>
          <a:prstGeom prst="rect">
            <a:avLst/>
          </a:prstGeom>
        </p:spPr>
        <p:txBody>
          <a:bodyPr lIns="45718" tIns="45718" rIns="45718" bIns="45718"/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0" name="Shape 16" descr="Shap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32" y="4859092"/>
            <a:ext cx="548700" cy="157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vinny.png" descr="vinn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8464" y="3652556"/>
            <a:ext cx="523242" cy="523242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lide Number"/>
          <p:cNvSpPr txBox="1"/>
          <p:nvPr>
            <p:ph type="sldNum" sz="quarter" idx="2"/>
          </p:nvPr>
        </p:nvSpPr>
        <p:spPr>
          <a:xfrm>
            <a:off x="6260014" y="4612338"/>
            <a:ext cx="293187" cy="30984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ustom Layout 3">
    <p:bg>
      <p:bgPr>
        <a:solidFill>
          <a:srgbClr val="B8D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21" descr="Shape 21"/>
          <p:cNvPicPr>
            <a:picLocks noChangeAspect="1"/>
          </p:cNvPicPr>
          <p:nvPr/>
        </p:nvPicPr>
        <p:blipFill>
          <a:blip r:embed="rId2">
            <a:alphaModFix amt="39000"/>
            <a:extLst/>
          </a:blip>
          <a:stretch>
            <a:fillRect/>
          </a:stretch>
        </p:blipFill>
        <p:spPr>
          <a:xfrm flipH="1">
            <a:off x="5549424" y="259748"/>
            <a:ext cx="4638476" cy="5935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Shape 22" descr="Shape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1903" y="1588473"/>
            <a:ext cx="4200194" cy="134437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/>
          <p:nvPr>
            <p:ph type="title"/>
          </p:nvPr>
        </p:nvSpPr>
        <p:spPr>
          <a:xfrm>
            <a:off x="2427735" y="3130661"/>
            <a:ext cx="5610904" cy="1463402"/>
          </a:xfrm>
          <a:prstGeom prst="rect">
            <a:avLst/>
          </a:prstGeom>
        </p:spPr>
        <p:txBody>
          <a:bodyPr/>
          <a:lstStyle>
            <a:lvl1pPr>
              <a:lnSpc>
                <a:spcPct val="115000"/>
              </a:lnSpc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xfrm>
            <a:off x="6260014" y="4612338"/>
            <a:ext cx="293187" cy="30984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iveJasmin background">
    <p:bg>
      <p:bgPr>
        <a:solidFill>
          <a:schemeClr val="accent2">
            <a:lumOff val="-2588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lj_1080p_still.png" descr="lj_1080p_sti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371822" y="3170758"/>
            <a:ext cx="3152346" cy="510541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  <a:lvl2pPr>
              <a:spcBef>
                <a:spcPts val="0"/>
              </a:spcBef>
              <a:buClrTx/>
              <a:buFontTx/>
              <a:defRPr sz="2800">
                <a:solidFill>
                  <a:srgbClr val="FFFFFF"/>
                </a:solidFill>
              </a:defRPr>
            </a:lvl2pPr>
            <a:lvl3pPr>
              <a:spcBef>
                <a:spcPts val="0"/>
              </a:spcBef>
              <a:buClrTx/>
              <a:buFontTx/>
              <a:defRPr sz="2800">
                <a:solidFill>
                  <a:srgbClr val="FFFFFF"/>
                </a:solidFill>
              </a:defRPr>
            </a:lvl3pPr>
            <a:lvl4pPr>
              <a:spcBef>
                <a:spcPts val="0"/>
              </a:spcBef>
              <a:buClrTx/>
              <a:buFontTx/>
              <a:defRPr sz="2800">
                <a:solidFill>
                  <a:srgbClr val="FFFFFF"/>
                </a:solidFill>
              </a:defRPr>
            </a:lvl4pPr>
            <a:lvl5pPr>
              <a:spcBef>
                <a:spcPts val="0"/>
              </a:spcBef>
              <a:buClrTx/>
              <a:buFontTx/>
              <a:defRPr sz="2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xfrm>
            <a:off x="6260014" y="4612338"/>
            <a:ext cx="293187" cy="30984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ustom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hape 42" descr="Shape 4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2" y="4897432"/>
            <a:ext cx="548700" cy="157304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lide Number"/>
          <p:cNvSpPr txBox="1"/>
          <p:nvPr>
            <p:ph type="sldNum" sz="quarter" idx="2"/>
          </p:nvPr>
        </p:nvSpPr>
        <p:spPr>
          <a:xfrm>
            <a:off x="8727972" y="4705092"/>
            <a:ext cx="293186" cy="30984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ustom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16" descr="Shap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32" y="4859092"/>
            <a:ext cx="548700" cy="157304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6260014" y="4612338"/>
            <a:ext cx="293187" cy="30984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18" descr="Shape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6650" y="1861098"/>
            <a:ext cx="2575824" cy="738378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Title Text"/>
          <p:cNvSpPr txBox="1"/>
          <p:nvPr>
            <p:ph type="title"/>
          </p:nvPr>
        </p:nvSpPr>
        <p:spPr>
          <a:xfrm>
            <a:off x="3747491" y="1769131"/>
            <a:ext cx="3612299" cy="1049402"/>
          </a:xfrm>
          <a:prstGeom prst="rect">
            <a:avLst/>
          </a:prstGeom>
        </p:spPr>
        <p:txBody>
          <a:bodyPr/>
          <a:lstStyle>
            <a:lvl1pPr>
              <a:lnSpc>
                <a:spcPct val="115000"/>
              </a:lnSpc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6260014" y="4612338"/>
            <a:ext cx="293187" cy="30984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ustom Layout 3 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25" descr="Shape 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424" y="977700"/>
            <a:ext cx="2292202" cy="73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Shape 26" descr="Shape 26"/>
          <p:cNvPicPr>
            <a:picLocks noChangeAspect="1"/>
          </p:cNvPicPr>
          <p:nvPr/>
        </p:nvPicPr>
        <p:blipFill>
          <a:blip r:embed="rId3">
            <a:alphaModFix amt="40000"/>
            <a:extLst/>
          </a:blip>
          <a:stretch>
            <a:fillRect/>
          </a:stretch>
        </p:blipFill>
        <p:spPr>
          <a:xfrm>
            <a:off x="-588350" y="2999000"/>
            <a:ext cx="10409299" cy="3477726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3178798" y="888023"/>
            <a:ext cx="5205304" cy="1272003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6260014" y="4612338"/>
            <a:ext cx="293187" cy="30984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9"/>
          <p:cNvSpPr/>
          <p:nvPr/>
        </p:nvSpPr>
        <p:spPr>
          <a:xfrm>
            <a:off x="-2" y="4897582"/>
            <a:ext cx="726604" cy="1572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" name="Shape 30"/>
          <p:cNvSpPr/>
          <p:nvPr/>
        </p:nvSpPr>
        <p:spPr>
          <a:xfrm flipH="1">
            <a:off x="-36758" y="205274"/>
            <a:ext cx="763202" cy="72600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" name="Shape 31"/>
          <p:cNvSpPr/>
          <p:nvPr/>
        </p:nvSpPr>
        <p:spPr>
          <a:xfrm>
            <a:off x="781649" y="205274"/>
            <a:ext cx="8426702" cy="726003"/>
          </a:xfrm>
          <a:prstGeom prst="rect">
            <a:avLst/>
          </a:prstGeom>
          <a:solidFill>
            <a:srgbClr val="B8D54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844624" y="301500"/>
            <a:ext cx="8520602" cy="57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844624" y="1163724"/>
            <a:ext cx="4463403" cy="3384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" name="Shape 35" descr="Shape 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741" y="4897432"/>
            <a:ext cx="548702" cy="15730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8880006" y="4838475"/>
            <a:ext cx="293186" cy="309849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ctr">
            <a:spAutoFit/>
          </a:bodyPr>
          <a:lstStyle>
            <a:lvl1pPr>
              <a:defRPr sz="800">
                <a:solidFill>
                  <a:srgbClr val="585858"/>
                </a:solidFill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Zilla Slab Regular"/>
          <a:ea typeface="Zilla Slab Regular"/>
          <a:cs typeface="Zilla Slab Regular"/>
          <a:sym typeface="Zilla Slab Regular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Zilla Slab Regular"/>
          <a:ea typeface="Zilla Slab Regular"/>
          <a:cs typeface="Zilla Slab Regular"/>
          <a:sym typeface="Zilla Slab Regular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Zilla Slab Regular"/>
          <a:ea typeface="Zilla Slab Regular"/>
          <a:cs typeface="Zilla Slab Regular"/>
          <a:sym typeface="Zilla Slab Regular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Zilla Slab Regular"/>
          <a:ea typeface="Zilla Slab Regular"/>
          <a:cs typeface="Zilla Slab Regular"/>
          <a:sym typeface="Zilla Slab Regular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Zilla Slab Regular"/>
          <a:ea typeface="Zilla Slab Regular"/>
          <a:cs typeface="Zilla Slab Regular"/>
          <a:sym typeface="Zilla Slab Regular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Zilla Slab Regular"/>
          <a:ea typeface="Zilla Slab Regular"/>
          <a:cs typeface="Zilla Slab Regular"/>
          <a:sym typeface="Zilla Slab Regular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Zilla Slab Regular"/>
          <a:ea typeface="Zilla Slab Regular"/>
          <a:cs typeface="Zilla Slab Regular"/>
          <a:sym typeface="Zilla Slab Regular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Zilla Slab Regular"/>
          <a:ea typeface="Zilla Slab Regular"/>
          <a:cs typeface="Zilla Slab Regular"/>
          <a:sym typeface="Zilla Slab Regular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Zilla Slab Regular"/>
          <a:ea typeface="Zilla Slab Regular"/>
          <a:cs typeface="Zilla Slab Regular"/>
          <a:sym typeface="Zilla Slab Regular"/>
        </a:defRPr>
      </a:lvl9pPr>
    </p:titleStyle>
    <p:bodyStyle>
      <a:lvl1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585858"/>
        </a:buClr>
        <a:buSzPct val="100000"/>
        <a:buFont typeface="Helvetica"/>
        <a:buChar char="➔"/>
        <a:tabLst/>
        <a:defRPr b="0" baseline="0" cap="none" i="0" spc="0" strike="noStrike" sz="1400" u="none">
          <a:ln>
            <a:noFill/>
          </a:ln>
          <a:solidFill>
            <a:srgbClr val="585858"/>
          </a:solidFill>
          <a:uFillTx/>
          <a:latin typeface="Zilla Slab Regular"/>
          <a:ea typeface="Zilla Slab Regular"/>
          <a:cs typeface="Zilla Slab Regular"/>
          <a:sym typeface="Zilla Slab Regular"/>
        </a:defRPr>
      </a:lvl1pPr>
      <a:lvl2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585858"/>
        </a:buClr>
        <a:buSzPct val="100000"/>
        <a:buFont typeface="Helvetica"/>
        <a:buChar char="◆"/>
        <a:tabLst/>
        <a:defRPr b="0" baseline="0" cap="none" i="0" spc="0" strike="noStrike" sz="1400" u="none">
          <a:ln>
            <a:noFill/>
          </a:ln>
          <a:solidFill>
            <a:srgbClr val="585858"/>
          </a:solidFill>
          <a:uFillTx/>
          <a:latin typeface="Zilla Slab Regular"/>
          <a:ea typeface="Zilla Slab Regular"/>
          <a:cs typeface="Zilla Slab Regular"/>
          <a:sym typeface="Zilla Slab Regular"/>
        </a:defRPr>
      </a:lvl2pPr>
      <a:lvl3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585858"/>
        </a:buClr>
        <a:buSzPct val="100000"/>
        <a:buFont typeface="Helvetica"/>
        <a:buChar char="●"/>
        <a:tabLst/>
        <a:defRPr b="0" baseline="0" cap="none" i="0" spc="0" strike="noStrike" sz="1400" u="none">
          <a:ln>
            <a:noFill/>
          </a:ln>
          <a:solidFill>
            <a:srgbClr val="585858"/>
          </a:solidFill>
          <a:uFillTx/>
          <a:latin typeface="Zilla Slab Regular"/>
          <a:ea typeface="Zilla Slab Regular"/>
          <a:cs typeface="Zilla Slab Regular"/>
          <a:sym typeface="Zilla Slab Regular"/>
        </a:defRPr>
      </a:lvl3pPr>
      <a:lvl4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585858"/>
        </a:buClr>
        <a:buSzPct val="100000"/>
        <a:buFont typeface="Helvetica"/>
        <a:buChar char="○"/>
        <a:tabLst/>
        <a:defRPr b="0" baseline="0" cap="none" i="0" spc="0" strike="noStrike" sz="1400" u="none">
          <a:ln>
            <a:noFill/>
          </a:ln>
          <a:solidFill>
            <a:srgbClr val="585858"/>
          </a:solidFill>
          <a:uFillTx/>
          <a:latin typeface="Zilla Slab Regular"/>
          <a:ea typeface="Zilla Slab Regular"/>
          <a:cs typeface="Zilla Slab Regular"/>
          <a:sym typeface="Zilla Slab Regular"/>
        </a:defRPr>
      </a:lvl4pPr>
      <a:lvl5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585858"/>
        </a:buClr>
        <a:buSzPct val="100000"/>
        <a:buFont typeface="Helvetica"/>
        <a:buChar char="◆"/>
        <a:tabLst/>
        <a:defRPr b="0" baseline="0" cap="none" i="0" spc="0" strike="noStrike" sz="1400" u="none">
          <a:ln>
            <a:noFill/>
          </a:ln>
          <a:solidFill>
            <a:srgbClr val="585858"/>
          </a:solidFill>
          <a:uFillTx/>
          <a:latin typeface="Zilla Slab Regular"/>
          <a:ea typeface="Zilla Slab Regular"/>
          <a:cs typeface="Zilla Slab Regular"/>
          <a:sym typeface="Zilla Slab Regular"/>
        </a:defRPr>
      </a:lvl5pPr>
      <a:lvl6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585858"/>
        </a:buClr>
        <a:buSzPct val="100000"/>
        <a:buFont typeface="Helvetica"/>
        <a:buChar char="●"/>
        <a:tabLst/>
        <a:defRPr b="0" baseline="0" cap="none" i="0" spc="0" strike="noStrike" sz="1400" u="none">
          <a:ln>
            <a:noFill/>
          </a:ln>
          <a:solidFill>
            <a:srgbClr val="585858"/>
          </a:solidFill>
          <a:uFillTx/>
          <a:latin typeface="Zilla Slab Regular"/>
          <a:ea typeface="Zilla Slab Regular"/>
          <a:cs typeface="Zilla Slab Regular"/>
          <a:sym typeface="Zilla Slab Regular"/>
        </a:defRPr>
      </a:lvl6pPr>
      <a:lvl7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585858"/>
        </a:buClr>
        <a:buSzPct val="100000"/>
        <a:buFont typeface="Helvetica"/>
        <a:buChar char="○"/>
        <a:tabLst/>
        <a:defRPr b="0" baseline="0" cap="none" i="0" spc="0" strike="noStrike" sz="1400" u="none">
          <a:ln>
            <a:noFill/>
          </a:ln>
          <a:solidFill>
            <a:srgbClr val="585858"/>
          </a:solidFill>
          <a:uFillTx/>
          <a:latin typeface="Zilla Slab Regular"/>
          <a:ea typeface="Zilla Slab Regular"/>
          <a:cs typeface="Zilla Slab Regular"/>
          <a:sym typeface="Zilla Slab Regular"/>
        </a:defRPr>
      </a:lvl7pPr>
      <a:lvl8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585858"/>
        </a:buClr>
        <a:buSzPct val="100000"/>
        <a:buFont typeface="Helvetica"/>
        <a:buChar char="◆"/>
        <a:tabLst/>
        <a:defRPr b="0" baseline="0" cap="none" i="0" spc="0" strike="noStrike" sz="1400" u="none">
          <a:ln>
            <a:noFill/>
          </a:ln>
          <a:solidFill>
            <a:srgbClr val="585858"/>
          </a:solidFill>
          <a:uFillTx/>
          <a:latin typeface="Zilla Slab Regular"/>
          <a:ea typeface="Zilla Slab Regular"/>
          <a:cs typeface="Zilla Slab Regular"/>
          <a:sym typeface="Zilla Slab Regular"/>
        </a:defRPr>
      </a:lvl8pPr>
      <a:lvl9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585858"/>
        </a:buClr>
        <a:buSzPct val="100000"/>
        <a:buFont typeface="Helvetica"/>
        <a:buChar char="●"/>
        <a:tabLst/>
        <a:defRPr b="0" baseline="0" cap="none" i="0" spc="0" strike="noStrike" sz="1400" u="none">
          <a:ln>
            <a:noFill/>
          </a:ln>
          <a:solidFill>
            <a:srgbClr val="585858"/>
          </a:solidFill>
          <a:uFillTx/>
          <a:latin typeface="Zilla Slab Regular"/>
          <a:ea typeface="Zilla Slab Regular"/>
          <a:cs typeface="Zilla Slab Regular"/>
          <a:sym typeface="Zilla Slab Regular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Zilla Slab Regular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Zilla Slab Regular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Zilla Slab Regular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Zilla Slab Regular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Zilla Slab Regular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Zilla Slab Regular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Zilla Slab Regular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Zilla Slab Regular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Zilla Slab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github.com/coturn/rfc5766-turn-server/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g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aomedia.org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tif"/><Relationship Id="rId3" Type="http://schemas.openxmlformats.org/officeDocument/2006/relationships/image" Target="../media/image1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chrome://webrtc-logs" TargetMode="External"/><Relationship Id="rId3" Type="http://schemas.openxmlformats.org/officeDocument/2006/relationships/hyperlink" Target="chrome://webrtc-internals" TargetMode="External"/><Relationship Id="rId4" Type="http://schemas.openxmlformats.org/officeDocument/2006/relationships/hyperlink" Target="about:webrtc" TargetMode="External"/><Relationship Id="rId5" Type="http://schemas.openxmlformats.org/officeDocument/2006/relationships/hyperlink" Target="https://github.com/DoclerLabs/webrtc-analyzer" TargetMode="External"/><Relationship Id="rId6" Type="http://schemas.openxmlformats.org/officeDocument/2006/relationships/hyperlink" Target="https://github.com/muaz-khan/getStats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aomedia.org/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webrtc/adapter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aomedia.org/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eg"/><Relationship Id="rId3" Type="http://schemas.openxmlformats.org/officeDocument/2006/relationships/image" Target="../media/image1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tif"/><Relationship Id="rId3" Type="http://schemas.openxmlformats.org/officeDocument/2006/relationships/image" Target="../media/image1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webrtc.org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dialin.webrtc.rocks/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ebRTC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WebRTC</a:t>
            </a:r>
          </a:p>
        </p:txBody>
      </p:sp>
      <p:pic>
        <p:nvPicPr>
          <p:cNvPr id="210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2001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1" name="From Zero to Hero"/>
          <p:cNvSpPr txBox="1"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From Zero to Hero</a:t>
            </a:r>
          </a:p>
        </p:txBody>
      </p:sp>
      <p:sp>
        <p:nvSpPr>
          <p:cNvPr id="212" name="VinnytsiaJS conference, 21.07.2018…"/>
          <p:cNvSpPr txBox="1"/>
          <p:nvPr>
            <p:ph type="body" idx="15"/>
          </p:nvPr>
        </p:nvSpPr>
        <p:spPr>
          <a:xfrm>
            <a:off x="1320505" y="3553093"/>
            <a:ext cx="2777186" cy="7391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pPr>
            <a:r>
              <a:t>VinnytsiaJS conference, 21.07.2018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pPr>
            <a:r>
              <a:t>Gabriel Mičko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pPr>
            <a:r>
              <a:t>https://talks.webrtc.rocks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WebRTC Connection"/>
          <p:cNvSpPr txBox="1"/>
          <p:nvPr/>
        </p:nvSpPr>
        <p:spPr>
          <a:xfrm>
            <a:off x="1794407" y="414220"/>
            <a:ext cx="5555183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15000"/>
              </a:lnSpc>
              <a:defRPr sz="4800"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WebRTC Connection</a:t>
            </a:r>
          </a:p>
        </p:txBody>
      </p:sp>
      <p:sp>
        <p:nvSpPr>
          <p:cNvPr id="242" name="🙋"/>
          <p:cNvSpPr txBox="1"/>
          <p:nvPr/>
        </p:nvSpPr>
        <p:spPr>
          <a:xfrm>
            <a:off x="1122110" y="2364374"/>
            <a:ext cx="993139" cy="125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🙋</a:t>
            </a:r>
          </a:p>
        </p:txBody>
      </p:sp>
      <p:sp>
        <p:nvSpPr>
          <p:cNvPr id="243" name="🙋♂️"/>
          <p:cNvSpPr txBox="1"/>
          <p:nvPr/>
        </p:nvSpPr>
        <p:spPr>
          <a:xfrm>
            <a:off x="6867114" y="2364374"/>
            <a:ext cx="993139" cy="125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🙋‍♂️</a:t>
            </a:r>
          </a:p>
        </p:txBody>
      </p:sp>
      <p:sp>
        <p:nvSpPr>
          <p:cNvPr id="244" name="?"/>
          <p:cNvSpPr txBox="1"/>
          <p:nvPr/>
        </p:nvSpPr>
        <p:spPr>
          <a:xfrm>
            <a:off x="4350003" y="2491374"/>
            <a:ext cx="443991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6000"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245" name="🧙♂️"/>
          <p:cNvSpPr txBox="1"/>
          <p:nvPr/>
        </p:nvSpPr>
        <p:spPr>
          <a:xfrm>
            <a:off x="4075429" y="2364374"/>
            <a:ext cx="993139" cy="125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🧙‍♂️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WebRTC Connection"/>
          <p:cNvSpPr txBox="1"/>
          <p:nvPr/>
        </p:nvSpPr>
        <p:spPr>
          <a:xfrm>
            <a:off x="1794407" y="414220"/>
            <a:ext cx="5555183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15000"/>
              </a:lnSpc>
              <a:defRPr sz="4800"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WebRTC Connection</a:t>
            </a:r>
          </a:p>
        </p:txBody>
      </p:sp>
      <p:sp>
        <p:nvSpPr>
          <p:cNvPr id="248" name="🙋"/>
          <p:cNvSpPr txBox="1"/>
          <p:nvPr/>
        </p:nvSpPr>
        <p:spPr>
          <a:xfrm>
            <a:off x="1122110" y="2364374"/>
            <a:ext cx="993139" cy="125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🙋</a:t>
            </a:r>
          </a:p>
        </p:txBody>
      </p:sp>
      <p:sp>
        <p:nvSpPr>
          <p:cNvPr id="249" name="🙋♂️"/>
          <p:cNvSpPr txBox="1"/>
          <p:nvPr/>
        </p:nvSpPr>
        <p:spPr>
          <a:xfrm>
            <a:off x="6867114" y="2364374"/>
            <a:ext cx="993139" cy="125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🙋‍♂️</a:t>
            </a:r>
          </a:p>
        </p:txBody>
      </p:sp>
      <p:pic>
        <p:nvPicPr>
          <p:cNvPr id="250" name="servers.png" descr="serve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3513" y="2586624"/>
            <a:ext cx="815342" cy="815342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Connection Line"/>
          <p:cNvSpPr/>
          <p:nvPr/>
        </p:nvSpPr>
        <p:spPr>
          <a:xfrm>
            <a:off x="2115317" y="2488409"/>
            <a:ext cx="2122666" cy="278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16201"/>
                </a:moveTo>
                <a:cubicBezTo>
                  <a:pt x="16088" y="-5222"/>
                  <a:pt x="8888" y="-5399"/>
                  <a:pt x="0" y="15670"/>
                </a:cubicBezTo>
              </a:path>
            </a:pathLst>
          </a:custGeom>
          <a:ln w="25400">
            <a:solidFill>
              <a:srgbClr val="BFD25D"/>
            </a:solidFill>
          </a:ln>
          <a:effectLst>
            <a:outerShdw sx="100000" sy="100000" kx="0" ky="0" algn="b" rotWithShape="0" blurRad="25400" dist="2000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2" name="Connection Line"/>
          <p:cNvSpPr/>
          <p:nvPr/>
        </p:nvSpPr>
        <p:spPr>
          <a:xfrm>
            <a:off x="4755531" y="2450301"/>
            <a:ext cx="2111585" cy="357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53" fill="norm" stroke="1" extrusionOk="0">
                <a:moveTo>
                  <a:pt x="0" y="16353"/>
                </a:moveTo>
                <a:cubicBezTo>
                  <a:pt x="7214" y="-3344"/>
                  <a:pt x="14414" y="-5247"/>
                  <a:pt x="21600" y="10644"/>
                </a:cubicBezTo>
              </a:path>
            </a:pathLst>
          </a:custGeom>
          <a:ln w="25400">
            <a:solidFill>
              <a:srgbClr val="BED25D"/>
            </a:solidFill>
          </a:ln>
          <a:effectLst>
            <a:outerShdw sx="100000" sy="100000" kx="0" ky="0" algn="b" rotWithShape="0" blurRad="38100" dist="2000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" name="Signalling server"/>
          <p:cNvSpPr txBox="1"/>
          <p:nvPr/>
        </p:nvSpPr>
        <p:spPr>
          <a:xfrm>
            <a:off x="3791298" y="3519727"/>
            <a:ext cx="1399767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Signalling server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What the hack is?"/>
          <p:cNvSpPr txBox="1"/>
          <p:nvPr>
            <p:ph type="title"/>
          </p:nvPr>
        </p:nvSpPr>
        <p:spPr>
          <a:xfrm>
            <a:off x="844624" y="301500"/>
            <a:ext cx="8520602" cy="572702"/>
          </a:xfrm>
          <a:prstGeom prst="rect">
            <a:avLst/>
          </a:prstGeom>
        </p:spPr>
        <p:txBody>
          <a:bodyPr/>
          <a:lstStyle/>
          <a:p>
            <a:pPr/>
            <a:r>
              <a:t>What the hack is?</a:t>
            </a:r>
          </a:p>
        </p:txBody>
      </p:sp>
      <p:sp>
        <p:nvSpPr>
          <p:cNvPr id="256" name="Signalling server, responsible for exchanging the necessary information between two peers. Information such as:…"/>
          <p:cNvSpPr txBox="1"/>
          <p:nvPr>
            <p:ph type="body" idx="1"/>
          </p:nvPr>
        </p:nvSpPr>
        <p:spPr>
          <a:xfrm>
            <a:off x="852427" y="1163724"/>
            <a:ext cx="7811160" cy="2976972"/>
          </a:xfrm>
          <a:prstGeom prst="rect">
            <a:avLst/>
          </a:prstGeom>
        </p:spPr>
        <p:txBody>
          <a:bodyPr/>
          <a:lstStyle/>
          <a:p>
            <a:pPr marL="163763" indent="-163763">
              <a:lnSpc>
                <a:spcPct val="12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>
                <a:latin typeface="Zilla Slab SemiBold"/>
                <a:ea typeface="Zilla Slab SemiBold"/>
                <a:cs typeface="Zilla Slab SemiBold"/>
                <a:sym typeface="Zilla Slab SemiBold"/>
              </a:defRPr>
            </a:pPr>
            <a:r>
              <a:t>Signalling </a:t>
            </a:r>
            <a:r>
              <a:rPr>
                <a:latin typeface="Zilla Slab Regular"/>
                <a:ea typeface="Zilla Slab Regular"/>
                <a:cs typeface="Zilla Slab Regular"/>
                <a:sym typeface="Zilla Slab Regular"/>
              </a:rPr>
              <a:t>server, responsible for exchanging the necessary information between two peers. Information such as:</a:t>
            </a:r>
          </a:p>
          <a:p>
            <a:pPr marL="432467" indent="-267368">
              <a:lnSpc>
                <a:spcPct val="120000"/>
              </a:lnSpc>
              <a:spcBef>
                <a:spcPts val="0"/>
              </a:spcBef>
              <a:buClrTx/>
              <a:buFontTx/>
              <a:buAutoNum type="arabicPeriod" startAt="1"/>
              <a:defRPr sz="1500"/>
            </a:pPr>
            <a:r>
              <a:t>RTCPeerConnection offer</a:t>
            </a:r>
          </a:p>
          <a:p>
            <a:pPr marL="432467" indent="-267368">
              <a:lnSpc>
                <a:spcPct val="120000"/>
              </a:lnSpc>
              <a:spcBef>
                <a:spcPts val="0"/>
              </a:spcBef>
              <a:buClrTx/>
              <a:buFontTx/>
              <a:buAutoNum type="arabicPeriod" startAt="1"/>
              <a:defRPr sz="1500"/>
            </a:pPr>
            <a:r>
              <a:t>RTCPeerConnection answer</a:t>
            </a:r>
          </a:p>
          <a:p>
            <a:pPr marL="432467" indent="-267368">
              <a:lnSpc>
                <a:spcPct val="120000"/>
              </a:lnSpc>
              <a:spcBef>
                <a:spcPts val="0"/>
              </a:spcBef>
              <a:buClrTx/>
              <a:buFontTx/>
              <a:buAutoNum type="arabicPeriod" startAt="1"/>
              <a:defRPr sz="1500"/>
            </a:pPr>
            <a:r>
              <a:t>ICE candidates</a:t>
            </a:r>
          </a:p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>
                <a:latin typeface="Zilla Slab SemiBold"/>
                <a:ea typeface="Zilla Slab SemiBold"/>
                <a:cs typeface="Zilla Slab SemiBold"/>
                <a:sym typeface="Zilla Slab SemiBold"/>
              </a:defRPr>
            </a:pPr>
            <a:r>
              <a:t>STUN</a:t>
            </a:r>
            <a:r>
              <a:rPr>
                <a:latin typeface="Zilla Slab Regular"/>
                <a:ea typeface="Zilla Slab Regular"/>
                <a:cs typeface="Zilla Slab Regular"/>
                <a:sym typeface="Zilla Slab Regular"/>
              </a:rPr>
              <a:t> server, service for detecting your public IP</a:t>
            </a:r>
          </a:p>
          <a:p>
            <a:pPr marL="163763" indent="-163763">
              <a:lnSpc>
                <a:spcPct val="12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>
                <a:latin typeface="Zilla Slab SemiBold"/>
                <a:ea typeface="Zilla Slab SemiBold"/>
                <a:cs typeface="Zilla Slab SemiBold"/>
                <a:sym typeface="Zilla Slab SemiBold"/>
              </a:defRPr>
            </a:pPr>
            <a:r>
              <a:t>TURN</a:t>
            </a:r>
            <a:r>
              <a:rPr>
                <a:latin typeface="Zilla Slab Regular"/>
                <a:ea typeface="Zilla Slab Regular"/>
                <a:cs typeface="Zilla Slab Regular"/>
                <a:sym typeface="Zilla Slab Regular"/>
              </a:rPr>
              <a:t> server, relay between 2 clients, it is going to be used in case P2P connection cannot be negotiated for any reason.</a:t>
            </a:r>
          </a:p>
        </p:txBody>
      </p:sp>
      <p:sp>
        <p:nvSpPr>
          <p:cNvPr id="257" name="Slide Number"/>
          <p:cNvSpPr txBox="1"/>
          <p:nvPr>
            <p:ph type="sldNum" sz="quarter" idx="4294967295"/>
          </p:nvPr>
        </p:nvSpPr>
        <p:spPr>
          <a:xfrm>
            <a:off x="8880006" y="4838473"/>
            <a:ext cx="286989" cy="3098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8" name="https://github.com/coturn/rfc5766-turn-server/"/>
          <p:cNvSpPr txBox="1"/>
          <p:nvPr/>
        </p:nvSpPr>
        <p:spPr>
          <a:xfrm>
            <a:off x="3125458" y="4619704"/>
            <a:ext cx="3739082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Zilla Slab Highlight Regular"/>
                <a:ea typeface="Zilla Slab Highlight Regular"/>
                <a:cs typeface="Zilla Slab Highlight Regular"/>
                <a:sym typeface="Zilla Slab Highlight Regular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424242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https://github.com/coturn/rfc5766-turn-server/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new RTCPeerConnection({…"/>
          <p:cNvSpPr txBox="1"/>
          <p:nvPr>
            <p:ph type="body" idx="1"/>
          </p:nvPr>
        </p:nvSpPr>
        <p:spPr>
          <a:xfrm>
            <a:off x="205158" y="3850"/>
            <a:ext cx="4303129" cy="5135799"/>
          </a:xfrm>
          <a:prstGeom prst="rect">
            <a:avLst/>
          </a:prstGeom>
        </p:spPr>
        <p:txBody>
          <a:bodyPr/>
          <a:lstStyle/>
          <a:p>
            <a:pPr defTabSz="393192">
              <a:lnSpc>
                <a:spcPts val="3000"/>
              </a:lnSpc>
              <a:spcBef>
                <a:spcPts val="0"/>
              </a:spcBef>
              <a:buSzTx/>
              <a:buNone/>
              <a:defRPr sz="1118">
                <a:solidFill>
                  <a:srgbClr val="DCDCAA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393192">
              <a:lnSpc>
                <a:spcPts val="3000"/>
              </a:lnSpc>
              <a:spcBef>
                <a:spcPts val="0"/>
              </a:spcBef>
              <a:buSzTx/>
              <a:buNone/>
              <a:defRPr sz="1118">
                <a:solidFill>
                  <a:srgbClr val="DCDCAA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393192">
              <a:lnSpc>
                <a:spcPts val="3000"/>
              </a:lnSpc>
              <a:spcBef>
                <a:spcPts val="0"/>
              </a:spcBef>
              <a:buSzTx/>
              <a:buNone/>
              <a:defRPr sz="1118">
                <a:solidFill>
                  <a:srgbClr val="DCDCAA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393192">
              <a:lnSpc>
                <a:spcPts val="3000"/>
              </a:lnSpc>
              <a:spcBef>
                <a:spcPts val="1500"/>
              </a:spcBef>
              <a:buSzTx/>
              <a:buNone/>
              <a:defRPr sz="1118">
                <a:solidFill>
                  <a:srgbClr val="569CD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new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EC9B0"/>
                </a:solidFill>
              </a:rPr>
              <a:t>RTCPeerConnection</a:t>
            </a:r>
            <a:r>
              <a:rPr>
                <a:solidFill>
                  <a:srgbClr val="D4D4D4"/>
                </a:solidFill>
              </a:rPr>
              <a:t>({</a:t>
            </a:r>
            <a:endParaRPr>
              <a:solidFill>
                <a:srgbClr val="D4D4D4"/>
              </a:solidFill>
            </a:endParaRPr>
          </a:p>
          <a:p>
            <a:pPr defTabSz="393192">
              <a:lnSpc>
                <a:spcPts val="3000"/>
              </a:lnSpc>
              <a:spcBef>
                <a:spcPts val="0"/>
              </a:spcBef>
              <a:buSzTx/>
              <a:buNone/>
              <a:defRPr sz="1118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9CDCFE"/>
                </a:solidFill>
              </a:rPr>
              <a:t>iceServers:</a:t>
            </a:r>
            <a:r>
              <a:t> []</a:t>
            </a:r>
          </a:p>
          <a:p>
            <a:pPr defTabSz="393192">
              <a:lnSpc>
                <a:spcPts val="3000"/>
              </a:lnSpc>
              <a:spcBef>
                <a:spcPts val="600"/>
              </a:spcBef>
              <a:buSzTx/>
              <a:buNone/>
              <a:defRPr sz="1118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});</a:t>
            </a:r>
          </a:p>
          <a:p>
            <a:pPr defTabSz="393192">
              <a:lnSpc>
                <a:spcPts val="3000"/>
              </a:lnSpc>
              <a:spcBef>
                <a:spcPts val="0"/>
              </a:spcBef>
              <a:buSzTx/>
              <a:buNone/>
              <a:defRPr sz="1118">
                <a:solidFill>
                  <a:srgbClr val="DCDCAA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393192">
              <a:lnSpc>
                <a:spcPts val="3000"/>
              </a:lnSpc>
              <a:spcBef>
                <a:spcPts val="0"/>
              </a:spcBef>
              <a:buSzTx/>
              <a:buNone/>
              <a:defRPr sz="1118">
                <a:solidFill>
                  <a:srgbClr val="9CDCF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navigator</a:t>
            </a:r>
            <a:r>
              <a:rPr>
                <a:solidFill>
                  <a:srgbClr val="D4D4D4"/>
                </a:solidFill>
              </a:rPr>
              <a:t>.</a:t>
            </a:r>
            <a:r>
              <a:t>mediaDevices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enumerateDevices</a:t>
            </a:r>
            <a:r>
              <a:rPr>
                <a:solidFill>
                  <a:srgbClr val="D4D4D4"/>
                </a:solidFill>
              </a:rPr>
              <a:t>()</a:t>
            </a:r>
            <a:endParaRPr>
              <a:solidFill>
                <a:srgbClr val="D4D4D4"/>
              </a:solidFill>
            </a:endParaRPr>
          </a:p>
          <a:p>
            <a:pPr defTabSz="393192">
              <a:lnSpc>
                <a:spcPts val="3000"/>
              </a:lnSpc>
              <a:spcBef>
                <a:spcPts val="0"/>
              </a:spcBef>
              <a:buSzTx/>
              <a:buNone/>
              <a:defRPr sz="1118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393192">
              <a:lnSpc>
                <a:spcPts val="3000"/>
              </a:lnSpc>
              <a:spcBef>
                <a:spcPts val="0"/>
              </a:spcBef>
              <a:buSzTx/>
              <a:buNone/>
              <a:defRPr sz="1118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393192">
              <a:lnSpc>
                <a:spcPts val="3000"/>
              </a:lnSpc>
              <a:spcBef>
                <a:spcPts val="0"/>
              </a:spcBef>
              <a:buSzTx/>
              <a:buNone/>
              <a:defRPr sz="1118">
                <a:solidFill>
                  <a:srgbClr val="DCDCAA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393192">
              <a:lnSpc>
                <a:spcPts val="3000"/>
              </a:lnSpc>
              <a:spcBef>
                <a:spcPts val="0"/>
              </a:spcBef>
              <a:buSzTx/>
              <a:buNone/>
              <a:defRPr sz="1118">
                <a:solidFill>
                  <a:srgbClr val="9CDCF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navigator</a:t>
            </a:r>
            <a:r>
              <a:rPr>
                <a:solidFill>
                  <a:srgbClr val="D4D4D4"/>
                </a:solidFill>
              </a:rPr>
              <a:t>.</a:t>
            </a:r>
            <a:r>
              <a:t>mediaDevices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getUserMedia</a:t>
            </a:r>
            <a:r>
              <a:rPr>
                <a:solidFill>
                  <a:srgbClr val="D4D4D4"/>
                </a:solidFill>
              </a:rPr>
              <a:t>()</a:t>
            </a:r>
          </a:p>
        </p:txBody>
      </p:sp>
      <p:sp>
        <p:nvSpPr>
          <p:cNvPr id="261" name="WebRTC API basics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77724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00000"/>
                </a:solidFill>
              </a:defRPr>
            </a:lvl1pPr>
          </a:lstStyle>
          <a:p>
            <a:pPr/>
            <a:r>
              <a:t>WebRTC API basics</a:t>
            </a:r>
          </a:p>
        </p:txBody>
      </p:sp>
      <p:sp>
        <p:nvSpPr>
          <p:cNvPr id="262" name="RTCPeerConnection, which sets up audio and video calls, generates ICE candidate, offer, answer, stats."/>
          <p:cNvSpPr txBox="1"/>
          <p:nvPr>
            <p:ph type="body" idx="14"/>
          </p:nvPr>
        </p:nvSpPr>
        <p:spPr>
          <a:xfrm>
            <a:off x="4864012" y="1127743"/>
            <a:ext cx="4066898" cy="523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Zilla Slab Bold Bold"/>
                <a:ea typeface="Zilla Slab Bold Bold"/>
                <a:cs typeface="Zilla Slab Bold Bold"/>
                <a:sym typeface="Zilla Slab Bold Bold"/>
              </a:defRPr>
            </a:pPr>
            <a:r>
              <a:t>RTCPeerConnection</a:t>
            </a:r>
            <a:r>
              <a:rPr>
                <a:latin typeface="Zilla Slab Regular"/>
                <a:ea typeface="Zilla Slab Regular"/>
                <a:cs typeface="Zilla Slab Regular"/>
                <a:sym typeface="Zilla Slab Regular"/>
              </a:rPr>
              <a:t>, which sets up audio and video calls, generates</a:t>
            </a:r>
            <a:r>
              <a:rPr>
                <a:latin typeface="Zilla Slab SemiBold"/>
                <a:ea typeface="Zilla Slab SemiBold"/>
                <a:cs typeface="Zilla Slab SemiBold"/>
                <a:sym typeface="Zilla Slab SemiBold"/>
              </a:rPr>
              <a:t> ICE candidate, offer, answer,</a:t>
            </a:r>
            <a:r>
              <a:rPr>
                <a:latin typeface="Zilla Slab Regular"/>
                <a:ea typeface="Zilla Slab Regular"/>
                <a:cs typeface="Zilla Slab Regular"/>
                <a:sym typeface="Zilla Slab Regular"/>
              </a:rPr>
              <a:t> stats.</a:t>
            </a:r>
          </a:p>
        </p:txBody>
      </p:sp>
      <p:sp>
        <p:nvSpPr>
          <p:cNvPr id="263" name="getUserMedia, which allows a web browser to access the camera and microphone and to capture media"/>
          <p:cNvSpPr txBox="1"/>
          <p:nvPr>
            <p:ph type="body" idx="15"/>
          </p:nvPr>
        </p:nvSpPr>
        <p:spPr>
          <a:xfrm>
            <a:off x="4864012" y="3207605"/>
            <a:ext cx="4066898" cy="7391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Zilla Slab Bold Bold"/>
                <a:ea typeface="Zilla Slab Bold Bold"/>
                <a:cs typeface="Zilla Slab Bold Bold"/>
                <a:sym typeface="Zilla Slab Bold Bold"/>
              </a:defRPr>
            </a:pPr>
            <a:r>
              <a:t>getUserMedia</a:t>
            </a:r>
            <a:r>
              <a:rPr>
                <a:latin typeface="Zilla Slab Regular"/>
                <a:ea typeface="Zilla Slab Regular"/>
                <a:cs typeface="Zilla Slab Regular"/>
                <a:sym typeface="Zilla Slab Regular"/>
              </a:rPr>
              <a:t>, which allows a web browser to access the camera and microphone and to capture media</a:t>
            </a:r>
          </a:p>
        </p:txBody>
      </p:sp>
      <p:sp>
        <p:nvSpPr>
          <p:cNvPr id="264" name="enumerateDevices gathers all the hardware devices  (audio / video) available for you."/>
          <p:cNvSpPr txBox="1"/>
          <p:nvPr>
            <p:ph type="body" idx="16"/>
          </p:nvPr>
        </p:nvSpPr>
        <p:spPr>
          <a:xfrm>
            <a:off x="4866897" y="2167675"/>
            <a:ext cx="4061128" cy="523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Zilla Slab Bold Bold"/>
                <a:ea typeface="Zilla Slab Bold Bold"/>
                <a:cs typeface="Zilla Slab Bold Bold"/>
                <a:sym typeface="Zilla Slab Bold Bold"/>
              </a:defRPr>
            </a:pPr>
            <a:r>
              <a:t>enumerateDevices</a:t>
            </a:r>
            <a:r>
              <a:rPr>
                <a:latin typeface="Zilla Slab Regular"/>
                <a:ea typeface="Zilla Slab Regular"/>
                <a:cs typeface="Zilla Slab Regular"/>
                <a:sym typeface="Zilla Slab Regular"/>
              </a:rPr>
              <a:t> gathers all the hardware devices  (audio / video) available for you.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ession description protocol"/>
          <p:cNvSpPr txBox="1"/>
          <p:nvPr>
            <p:ph type="title"/>
          </p:nvPr>
        </p:nvSpPr>
        <p:spPr>
          <a:xfrm>
            <a:off x="844624" y="301500"/>
            <a:ext cx="8520602" cy="572702"/>
          </a:xfrm>
          <a:prstGeom prst="rect">
            <a:avLst/>
          </a:prstGeom>
        </p:spPr>
        <p:txBody>
          <a:bodyPr/>
          <a:lstStyle/>
          <a:p>
            <a:pPr/>
            <a:r>
              <a:t>Session description protocol</a:t>
            </a:r>
          </a:p>
        </p:txBody>
      </p:sp>
      <p:sp>
        <p:nvSpPr>
          <p:cNvPr id="267" name="Dating back to 90’s…"/>
          <p:cNvSpPr txBox="1"/>
          <p:nvPr>
            <p:ph type="body" idx="1"/>
          </p:nvPr>
        </p:nvSpPr>
        <p:spPr>
          <a:xfrm>
            <a:off x="852427" y="1163724"/>
            <a:ext cx="7811160" cy="2976972"/>
          </a:xfrm>
          <a:prstGeom prst="rect">
            <a:avLst/>
          </a:prstGeom>
        </p:spPr>
        <p:txBody>
          <a:bodyPr/>
          <a:lstStyle/>
          <a:p>
            <a:pPr marL="233947" indent="-233947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Dating back to 90’s</a:t>
            </a:r>
          </a:p>
          <a:p>
            <a:pPr marL="233947" indent="-233947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String-based business card generated by RTCPeerConnection</a:t>
            </a:r>
          </a:p>
          <a:p>
            <a:pPr marL="233947" indent="-233947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Audio and video codecs</a:t>
            </a:r>
          </a:p>
          <a:p>
            <a:pPr marL="233947" indent="-233947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Network lookup</a:t>
            </a:r>
          </a:p>
          <a:p>
            <a:pPr marL="233947" indent="-233947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Computer data weight</a:t>
            </a:r>
          </a:p>
          <a:p>
            <a:pPr marL="233947" indent="-233947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Easy transportation</a:t>
            </a:r>
          </a:p>
        </p:txBody>
      </p:sp>
      <p:sp>
        <p:nvSpPr>
          <p:cNvPr id="268" name="Slide Number"/>
          <p:cNvSpPr txBox="1"/>
          <p:nvPr>
            <p:ph type="sldNum" sz="quarter" idx="4294967295"/>
          </p:nvPr>
        </p:nvSpPr>
        <p:spPr>
          <a:xfrm>
            <a:off x="8880006" y="4838473"/>
            <a:ext cx="289427" cy="3098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new RTCSessionDescription(sdpOffer);…"/>
          <p:cNvSpPr txBox="1"/>
          <p:nvPr>
            <p:ph type="body" idx="1"/>
          </p:nvPr>
        </p:nvSpPr>
        <p:spPr>
          <a:xfrm>
            <a:off x="205158" y="3850"/>
            <a:ext cx="4303129" cy="5135799"/>
          </a:xfrm>
          <a:prstGeom prst="rect">
            <a:avLst/>
          </a:prstGeom>
        </p:spPr>
        <p:txBody>
          <a:bodyPr/>
          <a:lstStyle/>
          <a:p>
            <a:pPr defTabSz="347472">
              <a:lnSpc>
                <a:spcPts val="2700"/>
              </a:lnSpc>
              <a:spcBef>
                <a:spcPts val="0"/>
              </a:spcBef>
              <a:buSzTx/>
              <a:buNone/>
              <a:defRPr sz="988">
                <a:solidFill>
                  <a:srgbClr val="DCDCAA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347472">
              <a:lnSpc>
                <a:spcPts val="2700"/>
              </a:lnSpc>
              <a:spcBef>
                <a:spcPts val="0"/>
              </a:spcBef>
              <a:buSzTx/>
              <a:buNone/>
              <a:defRPr sz="988">
                <a:solidFill>
                  <a:srgbClr val="DCDCAA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347472">
              <a:lnSpc>
                <a:spcPts val="2700"/>
              </a:lnSpc>
              <a:spcBef>
                <a:spcPts val="0"/>
              </a:spcBef>
              <a:buSzTx/>
              <a:buNone/>
              <a:defRPr sz="988">
                <a:solidFill>
                  <a:srgbClr val="DCDCAA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347472">
              <a:lnSpc>
                <a:spcPts val="2700"/>
              </a:lnSpc>
              <a:spcBef>
                <a:spcPts val="0"/>
              </a:spcBef>
              <a:buSzTx/>
              <a:buNone/>
              <a:defRPr sz="988">
                <a:solidFill>
                  <a:srgbClr val="569CD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new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EC9B0"/>
                </a:solidFill>
              </a:rPr>
              <a:t>RTCSessionDescription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9CDCFE"/>
                </a:solidFill>
              </a:rPr>
              <a:t>sdpOffer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defTabSz="347472">
              <a:lnSpc>
                <a:spcPts val="2800"/>
              </a:lnSpc>
              <a:spcBef>
                <a:spcPts val="0"/>
              </a:spcBef>
              <a:buSzTx/>
              <a:buNone/>
              <a:defRPr sz="1064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347472">
              <a:lnSpc>
                <a:spcPts val="2800"/>
              </a:lnSpc>
              <a:spcBef>
                <a:spcPts val="0"/>
              </a:spcBef>
              <a:buSzTx/>
              <a:buNone/>
              <a:defRPr sz="1064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347472">
              <a:lnSpc>
                <a:spcPts val="2800"/>
              </a:lnSpc>
              <a:spcBef>
                <a:spcPts val="0"/>
              </a:spcBef>
              <a:buSzTx/>
              <a:buNone/>
              <a:defRPr sz="1064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347472">
              <a:lnSpc>
                <a:spcPts val="2700"/>
              </a:lnSpc>
              <a:spcBef>
                <a:spcPts val="0"/>
              </a:spcBef>
              <a:buSzTx/>
              <a:buNone/>
              <a:defRPr sz="988">
                <a:solidFill>
                  <a:srgbClr val="569CD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new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4EC9B0"/>
                </a:solidFill>
              </a:rPr>
              <a:t>RTCIceCandidate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9CDCFE"/>
                </a:solidFill>
              </a:rPr>
              <a:t>candidate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defTabSz="347472">
              <a:lnSpc>
                <a:spcPts val="1800"/>
              </a:lnSpc>
              <a:spcBef>
                <a:spcPts val="0"/>
              </a:spcBef>
              <a:buSzTx/>
              <a:buNone/>
              <a:defRPr sz="835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347472">
              <a:lnSpc>
                <a:spcPts val="1800"/>
              </a:lnSpc>
              <a:spcBef>
                <a:spcPts val="0"/>
              </a:spcBef>
              <a:buSzTx/>
              <a:buNone/>
              <a:defRPr sz="835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347472">
              <a:lnSpc>
                <a:spcPts val="1800"/>
              </a:lnSpc>
              <a:spcBef>
                <a:spcPts val="0"/>
              </a:spcBef>
              <a:buSzTx/>
              <a:buNone/>
              <a:defRPr sz="835">
                <a:solidFill>
                  <a:srgbClr val="D4D4D4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347472">
              <a:lnSpc>
                <a:spcPts val="2100"/>
              </a:lnSpc>
              <a:spcBef>
                <a:spcPts val="0"/>
              </a:spcBef>
              <a:buSzTx/>
              <a:buNone/>
              <a:defRPr sz="835">
                <a:solidFill>
                  <a:srgbClr val="608B4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</a:t>
            </a:r>
            <a:endParaRPr>
              <a:solidFill>
                <a:srgbClr val="D4D4D4"/>
              </a:solidFill>
            </a:endParaRPr>
          </a:p>
          <a:p>
            <a:pPr defTabSz="347472">
              <a:lnSpc>
                <a:spcPts val="2100"/>
              </a:lnSpc>
              <a:spcBef>
                <a:spcPts val="0"/>
              </a:spcBef>
              <a:buSzTx/>
              <a:buNone/>
              <a:defRPr sz="835">
                <a:solidFill>
                  <a:srgbClr val="608B4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* Example for crating RTCDataChannel instance</a:t>
            </a:r>
            <a:endParaRPr>
              <a:solidFill>
                <a:srgbClr val="D4D4D4"/>
              </a:solidFill>
            </a:endParaRPr>
          </a:p>
          <a:p>
            <a:pPr defTabSz="347472">
              <a:lnSpc>
                <a:spcPts val="2100"/>
              </a:lnSpc>
              <a:spcBef>
                <a:spcPts val="0"/>
              </a:spcBef>
              <a:buSzTx/>
              <a:buNone/>
              <a:defRPr sz="835">
                <a:solidFill>
                  <a:srgbClr val="608B4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* dataChannel will be instanceof RTCDataChannel</a:t>
            </a:r>
            <a:endParaRPr>
              <a:solidFill>
                <a:srgbClr val="D4D4D4"/>
              </a:solidFill>
            </a:endParaRPr>
          </a:p>
          <a:p>
            <a:pPr defTabSz="347472">
              <a:lnSpc>
                <a:spcPts val="2100"/>
              </a:lnSpc>
              <a:spcBef>
                <a:spcPts val="0"/>
              </a:spcBef>
              <a:buSzTx/>
              <a:buNone/>
              <a:defRPr sz="835">
                <a:solidFill>
                  <a:srgbClr val="608B4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*/</a:t>
            </a:r>
            <a:endParaRPr>
              <a:solidFill>
                <a:srgbClr val="D4D4D4"/>
              </a:solidFill>
            </a:endParaRPr>
          </a:p>
          <a:p>
            <a:pPr defTabSz="347472">
              <a:lnSpc>
                <a:spcPts val="2700"/>
              </a:lnSpc>
              <a:spcBef>
                <a:spcPts val="0"/>
              </a:spcBef>
              <a:buSzTx/>
              <a:buNone/>
              <a:defRPr sz="988">
                <a:solidFill>
                  <a:srgbClr val="569CD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const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dataChannel</a:t>
            </a:r>
            <a:r>
              <a:rPr>
                <a:solidFill>
                  <a:srgbClr val="D4D4D4"/>
                </a:solidFill>
              </a:rPr>
              <a:t> = </a:t>
            </a:r>
            <a:r>
              <a:rPr>
                <a:solidFill>
                  <a:srgbClr val="9CDCFE"/>
                </a:solidFill>
              </a:rPr>
              <a:t>rtcPCInstance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DCDCAA"/>
                </a:solidFill>
              </a:rPr>
              <a:t>createDataChannel</a:t>
            </a:r>
            <a:r>
              <a:rPr>
                <a:solidFill>
                  <a:srgbClr val="D4D4D4"/>
                </a:solidFill>
              </a:rPr>
              <a:t>();</a:t>
            </a:r>
          </a:p>
        </p:txBody>
      </p:sp>
      <p:sp>
        <p:nvSpPr>
          <p:cNvPr id="271" name="WebRTC API basics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77724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000000"/>
                </a:solidFill>
              </a:defRPr>
            </a:lvl1pPr>
          </a:lstStyle>
          <a:p>
            <a:pPr/>
            <a:r>
              <a:t>WebRTC API basics</a:t>
            </a:r>
          </a:p>
        </p:txBody>
      </p:sp>
      <p:sp>
        <p:nvSpPr>
          <p:cNvPr id="272" name="RTCDataChannel, which allows a browser to share data peer-to-peer"/>
          <p:cNvSpPr txBox="1"/>
          <p:nvPr>
            <p:ph type="body" idx="14"/>
          </p:nvPr>
        </p:nvSpPr>
        <p:spPr>
          <a:xfrm>
            <a:off x="4864012" y="3163156"/>
            <a:ext cx="4066898" cy="523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Zilla Slab Bold Bold"/>
                <a:ea typeface="Zilla Slab Bold Bold"/>
                <a:cs typeface="Zilla Slab Bold Bold"/>
                <a:sym typeface="Zilla Slab Bold Bold"/>
              </a:defRPr>
            </a:pPr>
            <a:r>
              <a:t>RTCDataChannel</a:t>
            </a:r>
            <a:r>
              <a:rPr>
                <a:latin typeface="Zilla Slab Regular"/>
                <a:ea typeface="Zilla Slab Regular"/>
                <a:cs typeface="Zilla Slab Regular"/>
                <a:sym typeface="Zilla Slab Regular"/>
              </a:rPr>
              <a:t>, which allows a browser to share data peer-to-peer</a:t>
            </a:r>
          </a:p>
        </p:txBody>
      </p:sp>
      <p:sp>
        <p:nvSpPr>
          <p:cNvPr id="273" name="RTCIceCandidate provides information where the data is going to be exchanged in the network"/>
          <p:cNvSpPr txBox="1"/>
          <p:nvPr>
            <p:ph type="body" idx="15"/>
          </p:nvPr>
        </p:nvSpPr>
        <p:spPr>
          <a:xfrm>
            <a:off x="4864012" y="1966964"/>
            <a:ext cx="4066898" cy="523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Zilla Slab Bold Bold"/>
                <a:ea typeface="Zilla Slab Bold Bold"/>
                <a:cs typeface="Zilla Slab Bold Bold"/>
                <a:sym typeface="Zilla Slab Bold Bold"/>
              </a:defRPr>
            </a:pPr>
            <a:r>
              <a:t>RTCIceCandidate</a:t>
            </a:r>
            <a:r>
              <a:rPr>
                <a:latin typeface="Zilla Slab Regular"/>
                <a:ea typeface="Zilla Slab Regular"/>
                <a:cs typeface="Zilla Slab Regular"/>
                <a:sym typeface="Zilla Slab Regular"/>
              </a:rPr>
              <a:t> provides information where the data is going to be exchanged in the network</a:t>
            </a:r>
          </a:p>
        </p:txBody>
      </p:sp>
      <p:sp>
        <p:nvSpPr>
          <p:cNvPr id="274" name="RTCSessionDescription, represents the session description in more readable format."/>
          <p:cNvSpPr txBox="1"/>
          <p:nvPr>
            <p:ph type="body" idx="16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Zilla Slab Bold Bold"/>
                <a:ea typeface="Zilla Slab Bold Bold"/>
                <a:cs typeface="Zilla Slab Bold Bold"/>
                <a:sym typeface="Zilla Slab Bold Bold"/>
              </a:defRPr>
            </a:pPr>
            <a:r>
              <a:t>RTCSessionDescription</a:t>
            </a:r>
            <a:r>
              <a:rPr>
                <a:latin typeface="Zilla Slab Regular"/>
                <a:ea typeface="Zilla Slab Regular"/>
                <a:cs typeface="Zilla Slab Regular"/>
                <a:sym typeface="Zilla Slab Regular"/>
              </a:rPr>
              <a:t>, represents the session description in more readable format.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WebRTC Connection"/>
          <p:cNvSpPr txBox="1"/>
          <p:nvPr/>
        </p:nvSpPr>
        <p:spPr>
          <a:xfrm>
            <a:off x="1794407" y="414220"/>
            <a:ext cx="5555183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15000"/>
              </a:lnSpc>
              <a:defRPr sz="4800"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WebRTC Connection</a:t>
            </a:r>
          </a:p>
        </p:txBody>
      </p:sp>
      <p:sp>
        <p:nvSpPr>
          <p:cNvPr id="277" name="🙋"/>
          <p:cNvSpPr txBox="1"/>
          <p:nvPr/>
        </p:nvSpPr>
        <p:spPr>
          <a:xfrm>
            <a:off x="1122110" y="2364374"/>
            <a:ext cx="993139" cy="125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🙋</a:t>
            </a:r>
          </a:p>
        </p:txBody>
      </p:sp>
      <p:sp>
        <p:nvSpPr>
          <p:cNvPr id="278" name="🙋♂️"/>
          <p:cNvSpPr txBox="1"/>
          <p:nvPr/>
        </p:nvSpPr>
        <p:spPr>
          <a:xfrm>
            <a:off x="6867114" y="2364374"/>
            <a:ext cx="993139" cy="125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🙋‍♂️</a:t>
            </a:r>
          </a:p>
        </p:txBody>
      </p:sp>
      <p:pic>
        <p:nvPicPr>
          <p:cNvPr id="279" name="servers.png" descr="serve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3513" y="2586624"/>
            <a:ext cx="815342" cy="815342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Connection Line"/>
          <p:cNvSpPr/>
          <p:nvPr/>
        </p:nvSpPr>
        <p:spPr>
          <a:xfrm>
            <a:off x="2027864" y="1853274"/>
            <a:ext cx="2233192" cy="726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06" fill="norm" stroke="1" extrusionOk="0">
                <a:moveTo>
                  <a:pt x="21600" y="16306"/>
                </a:moveTo>
                <a:cubicBezTo>
                  <a:pt x="13300" y="-3683"/>
                  <a:pt x="6100" y="-5294"/>
                  <a:pt x="0" y="11473"/>
                </a:cubicBezTo>
              </a:path>
            </a:pathLst>
          </a:custGeom>
          <a:ln w="25400">
            <a:solidFill>
              <a:srgbClr val="BFD25D"/>
            </a:solidFill>
          </a:ln>
          <a:effectLst>
            <a:outerShdw sx="100000" sy="100000" kx="0" ky="0" algn="b" rotWithShape="0" blurRad="25400" dist="2000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1" name="Creates an offer"/>
          <p:cNvSpPr txBox="1"/>
          <p:nvPr/>
        </p:nvSpPr>
        <p:spPr>
          <a:xfrm>
            <a:off x="2317128" y="1514412"/>
            <a:ext cx="1320647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424242"/>
                </a:solidFill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Creates an offer</a:t>
            </a:r>
          </a:p>
        </p:txBody>
      </p:sp>
      <p:sp>
        <p:nvSpPr>
          <p:cNvPr id="282" name="Connection Line"/>
          <p:cNvSpPr/>
          <p:nvPr/>
        </p:nvSpPr>
        <p:spPr>
          <a:xfrm>
            <a:off x="4736910" y="1850367"/>
            <a:ext cx="2130201" cy="752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03" fill="norm" stroke="1" extrusionOk="0">
                <a:moveTo>
                  <a:pt x="0" y="16303"/>
                </a:moveTo>
                <a:cubicBezTo>
                  <a:pt x="6636" y="-3709"/>
                  <a:pt x="13836" y="-5297"/>
                  <a:pt x="21600" y="11538"/>
                </a:cubicBezTo>
              </a:path>
            </a:pathLst>
          </a:custGeom>
          <a:ln w="25400">
            <a:solidFill>
              <a:srgbClr val="BED25D"/>
            </a:solidFill>
          </a:ln>
          <a:effectLst>
            <a:outerShdw sx="100000" sy="100000" kx="0" ky="0" algn="b" rotWithShape="0" blurRad="38100" dist="2000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3" name="Forwards the offer"/>
          <p:cNvSpPr txBox="1"/>
          <p:nvPr/>
        </p:nvSpPr>
        <p:spPr>
          <a:xfrm>
            <a:off x="5100308" y="1514412"/>
            <a:ext cx="1529383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424242"/>
                </a:solidFill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Forwards the offer</a:t>
            </a:r>
          </a:p>
        </p:txBody>
      </p:sp>
      <p:sp>
        <p:nvSpPr>
          <p:cNvPr id="284" name="Connection Line"/>
          <p:cNvSpPr/>
          <p:nvPr/>
        </p:nvSpPr>
        <p:spPr>
          <a:xfrm>
            <a:off x="4737144" y="3339858"/>
            <a:ext cx="2153894" cy="799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59" fill="norm" stroke="1" extrusionOk="0">
                <a:moveTo>
                  <a:pt x="0" y="0"/>
                </a:moveTo>
                <a:cubicBezTo>
                  <a:pt x="7173" y="19662"/>
                  <a:pt x="14373" y="21600"/>
                  <a:pt x="21600" y="5815"/>
                </a:cubicBezTo>
              </a:path>
            </a:pathLst>
          </a:custGeom>
          <a:ln w="25400">
            <a:solidFill>
              <a:srgbClr val="BED25D"/>
            </a:solidFill>
          </a:ln>
          <a:effectLst>
            <a:outerShdw sx="100000" sy="100000" kx="0" ky="0" algn="b" rotWithShape="0" blurRad="38100" dist="2000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5" name="Connection Line"/>
          <p:cNvSpPr/>
          <p:nvPr/>
        </p:nvSpPr>
        <p:spPr>
          <a:xfrm>
            <a:off x="2090875" y="3339858"/>
            <a:ext cx="2147461" cy="770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73" fill="norm" stroke="1" extrusionOk="0">
                <a:moveTo>
                  <a:pt x="0" y="6043"/>
                </a:moveTo>
                <a:cubicBezTo>
                  <a:pt x="6990" y="21600"/>
                  <a:pt x="14190" y="19586"/>
                  <a:pt x="21600" y="0"/>
                </a:cubicBezTo>
              </a:path>
            </a:pathLst>
          </a:custGeom>
          <a:ln w="25400">
            <a:solidFill>
              <a:srgbClr val="BED25D"/>
            </a:solidFill>
          </a:ln>
          <a:effectLst>
            <a:outerShdw sx="100000" sy="100000" kx="0" ky="0" algn="b" rotWithShape="0" blurRad="38100" dist="2000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6" name="Signalling server"/>
          <p:cNvSpPr txBox="1"/>
          <p:nvPr/>
        </p:nvSpPr>
        <p:spPr>
          <a:xfrm>
            <a:off x="3791298" y="3519727"/>
            <a:ext cx="1399767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Signalling server</a:t>
            </a:r>
          </a:p>
        </p:txBody>
      </p:sp>
      <p:sp>
        <p:nvSpPr>
          <p:cNvPr id="287" name="Creates an answer"/>
          <p:cNvSpPr txBox="1"/>
          <p:nvPr/>
        </p:nvSpPr>
        <p:spPr>
          <a:xfrm>
            <a:off x="5277617" y="4130499"/>
            <a:ext cx="1517115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585858"/>
                </a:solidFill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Creates an answer</a:t>
            </a:r>
          </a:p>
        </p:txBody>
      </p:sp>
      <p:sp>
        <p:nvSpPr>
          <p:cNvPr id="288" name="Forwards the answer"/>
          <p:cNvSpPr txBox="1"/>
          <p:nvPr/>
        </p:nvSpPr>
        <p:spPr>
          <a:xfrm>
            <a:off x="2305025" y="4130499"/>
            <a:ext cx="1725853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424242"/>
                </a:solidFill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Forwards the answer</a:t>
            </a:r>
          </a:p>
        </p:txBody>
      </p:sp>
      <p:sp>
        <p:nvSpPr>
          <p:cNvPr id="289" name="Connection Line"/>
          <p:cNvSpPr/>
          <p:nvPr/>
        </p:nvSpPr>
        <p:spPr>
          <a:xfrm flipV="1">
            <a:off x="2115250" y="2984874"/>
            <a:ext cx="2122732" cy="7636"/>
          </a:xfrm>
          <a:prstGeom prst="line">
            <a:avLst/>
          </a:prstGeom>
          <a:ln w="25400">
            <a:solidFill>
              <a:srgbClr val="BED25D"/>
            </a:solidFill>
          </a:ln>
          <a:effectLst>
            <a:outerShdw sx="100000" sy="100000" kx="0" ky="0" algn="b" rotWithShape="0" blurRad="38100" dist="2000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0" name="Connection Line"/>
          <p:cNvSpPr/>
          <p:nvPr/>
        </p:nvSpPr>
        <p:spPr>
          <a:xfrm>
            <a:off x="4755530" y="2984876"/>
            <a:ext cx="2111586" cy="7627"/>
          </a:xfrm>
          <a:prstGeom prst="line">
            <a:avLst/>
          </a:prstGeom>
          <a:ln w="25400">
            <a:solidFill>
              <a:srgbClr val="BED25D"/>
            </a:solidFill>
          </a:ln>
          <a:effectLst>
            <a:outerShdw sx="100000" sy="100000" kx="0" ky="0" algn="b" rotWithShape="0" blurRad="38100" dist="2000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1" name="Shares ICE candidates"/>
          <p:cNvSpPr txBox="1"/>
          <p:nvPr/>
        </p:nvSpPr>
        <p:spPr>
          <a:xfrm>
            <a:off x="2197428" y="2669224"/>
            <a:ext cx="1803907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585858"/>
                </a:solidFill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Shares ICE candidates</a:t>
            </a:r>
          </a:p>
        </p:txBody>
      </p:sp>
      <p:cxnSp>
        <p:nvCxnSpPr>
          <p:cNvPr id="292" name="Connection Line"/>
          <p:cNvCxnSpPr>
            <a:stCxn id="277" idx="0"/>
            <a:endCxn id="278" idx="0"/>
          </p:cNvCxnSpPr>
          <p:nvPr/>
        </p:nvCxnSpPr>
        <p:spPr>
          <a:xfrm>
            <a:off x="1618679" y="2994293"/>
            <a:ext cx="5745005" cy="1"/>
          </a:xfrm>
          <a:prstGeom prst="straightConnector1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0"/>
              </a:srgbClr>
            </a:outerShdw>
          </a:effectLst>
        </p:spPr>
      </p:cxnSp>
      <p:sp>
        <p:nvSpPr>
          <p:cNvPr id="293" name="❤️"/>
          <p:cNvSpPr txBox="1"/>
          <p:nvPr/>
        </p:nvSpPr>
        <p:spPr>
          <a:xfrm>
            <a:off x="4248613" y="1614721"/>
            <a:ext cx="485139" cy="586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❤️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2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3" grpId="13"/>
      <p:bldP build="whole" bldLvl="1" animBg="1" rev="0" advAuto="0" spid="288" grpId="7"/>
      <p:bldP build="whole" bldLvl="1" animBg="1" rev="0" advAuto="0" spid="280" grpId="2"/>
      <p:bldP build="whole" bldLvl="1" animBg="1" rev="0" advAuto="0" spid="281" grpId="1"/>
      <p:bldP build="whole" bldLvl="1" animBg="1" rev="0" advAuto="0" spid="289" grpId="10"/>
      <p:bldP build="whole" bldLvl="1" animBg="1" rev="0" advAuto="0" spid="285" grpId="8"/>
      <p:bldP build="whole" bldLvl="1" animBg="1" rev="0" advAuto="0" spid="292" grpId="12"/>
      <p:bldP build="whole" bldLvl="1" animBg="1" rev="0" advAuto="0" spid="287" grpId="5"/>
      <p:bldP build="whole" bldLvl="1" animBg="1" rev="0" advAuto="0" spid="283" grpId="3"/>
      <p:bldP build="whole" bldLvl="1" animBg="1" rev="0" advAuto="0" spid="291" grpId="9"/>
      <p:bldP build="whole" bldLvl="1" animBg="1" rev="0" advAuto="0" spid="284" grpId="6"/>
      <p:bldP build="whole" bldLvl="1" animBg="1" rev="0" advAuto="0" spid="290" grpId="11"/>
      <p:bldP build="whole" bldLvl="1" animBg="1" rev="0" advAuto="0" spid="282" grpId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yeah.gif" descr="yeah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4212" y="363942"/>
            <a:ext cx="5915577" cy="4415617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Let's code!"/>
          <p:cNvSpPr txBox="1"/>
          <p:nvPr/>
        </p:nvSpPr>
        <p:spPr>
          <a:xfrm>
            <a:off x="5762466" y="4228867"/>
            <a:ext cx="1688693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15000"/>
              </a:lnSpc>
              <a:defRPr sz="2800">
                <a:solidFill>
                  <a:srgbClr val="FFFFFF"/>
                </a:solidFill>
                <a:latin typeface="Zilla Slab Highlight Regular"/>
                <a:ea typeface="Zilla Slab Highlight Regular"/>
                <a:cs typeface="Zilla Slab Highlight Regular"/>
                <a:sym typeface="Zilla Slab Highlight Regular"/>
              </a:defRPr>
            </a:lvl1pPr>
          </a:lstStyle>
          <a:p>
            <a:pPr/>
            <a:r>
              <a:t>Let's code!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obama.mp4" descr="obama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133043" y="376688"/>
            <a:ext cx="4877914" cy="4390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9999" fill="hold"/>
                                        <p:tgtEl>
                                          <p:spTgt spid="2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9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ool WebRTC features"/>
          <p:cNvSpPr txBox="1"/>
          <p:nvPr>
            <p:ph type="title"/>
          </p:nvPr>
        </p:nvSpPr>
        <p:spPr>
          <a:xfrm>
            <a:off x="844624" y="301500"/>
            <a:ext cx="8520602" cy="572702"/>
          </a:xfrm>
          <a:prstGeom prst="rect">
            <a:avLst/>
          </a:prstGeom>
        </p:spPr>
        <p:txBody>
          <a:bodyPr/>
          <a:lstStyle/>
          <a:p>
            <a:pPr/>
            <a:r>
              <a:t>Cool WebRTC features</a:t>
            </a:r>
          </a:p>
        </p:txBody>
      </p:sp>
      <p:sp>
        <p:nvSpPr>
          <p:cNvPr id="301" name="Canvas as the source of video stream…"/>
          <p:cNvSpPr txBox="1"/>
          <p:nvPr>
            <p:ph type="body" idx="1"/>
          </p:nvPr>
        </p:nvSpPr>
        <p:spPr>
          <a:xfrm>
            <a:off x="852427" y="1163723"/>
            <a:ext cx="7811160" cy="3258727"/>
          </a:xfrm>
          <a:prstGeom prst="rect">
            <a:avLst/>
          </a:prstGeom>
        </p:spPr>
        <p:txBody>
          <a:bodyPr/>
          <a:lstStyle/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>
                <a:solidFill>
                  <a:srgbClr val="424242"/>
                </a:solidFill>
              </a:defRPr>
            </a:pPr>
            <a:r>
              <a:t>Canvas as the source of video stream</a:t>
            </a:r>
          </a:p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>
                <a:solidFill>
                  <a:srgbClr val="424242"/>
                </a:solidFill>
              </a:defRPr>
            </a:pPr>
            <a:r>
              <a:t>Screen sharing</a:t>
            </a:r>
          </a:p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>
                <a:solidFill>
                  <a:srgbClr val="424242"/>
                </a:solidFill>
              </a:defRPr>
            </a:pPr>
            <a:r>
              <a:t>Simulcast support</a:t>
            </a:r>
          </a:p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>
                <a:solidFill>
                  <a:srgbClr val="424242"/>
                </a:solidFill>
              </a:defRPr>
            </a:pPr>
            <a:r>
              <a:t>ICE Restart</a:t>
            </a:r>
          </a:p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>
                <a:solidFill>
                  <a:srgbClr val="424242"/>
                </a:solidFill>
              </a:defRPr>
            </a:pPr>
            <a:r>
              <a:t>Full Duplex across all platforms</a:t>
            </a:r>
          </a:p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>
                <a:solidFill>
                  <a:srgbClr val="424242"/>
                </a:solidFill>
              </a:defRPr>
            </a:pPr>
            <a:r>
              <a:t>100% Promise based</a:t>
            </a:r>
          </a:p>
        </p:txBody>
      </p:sp>
      <p:sp>
        <p:nvSpPr>
          <p:cNvPr id="302" name="Slide Number"/>
          <p:cNvSpPr txBox="1"/>
          <p:nvPr>
            <p:ph type="sldNum" sz="quarter" idx="4294967295"/>
          </p:nvPr>
        </p:nvSpPr>
        <p:spPr>
          <a:xfrm>
            <a:off x="8880006" y="4838473"/>
            <a:ext cx="288614" cy="3098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3" name="Text"/>
          <p:cNvSpPr txBox="1"/>
          <p:nvPr/>
        </p:nvSpPr>
        <p:spPr>
          <a:xfrm>
            <a:off x="3777436" y="4654898"/>
            <a:ext cx="148412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Zilla Slab Highlight Regular"/>
                <a:ea typeface="Zilla Slab Highlight Regular"/>
                <a:cs typeface="Zilla Slab Highlight Regular"/>
                <a:sym typeface="Zilla Slab Highlight Regular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424242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Who am I? 📖"/>
          <p:cNvSpPr txBox="1"/>
          <p:nvPr/>
        </p:nvSpPr>
        <p:spPr>
          <a:xfrm>
            <a:off x="837734" y="1190843"/>
            <a:ext cx="2103830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15000"/>
              </a:lnSpc>
              <a:defRPr sz="2800">
                <a:solidFill>
                  <a:srgbClr val="FFFFFF"/>
                </a:solidFill>
                <a:latin typeface="Zilla Slab Regular"/>
                <a:ea typeface="Zilla Slab Regular"/>
                <a:cs typeface="Zilla Slab Regular"/>
                <a:sym typeface="Zilla Slab Regular"/>
              </a:defRPr>
            </a:pPr>
            <a:r>
              <a:t>Who am I? </a:t>
            </a:r>
            <a:r>
              <a:rPr sz="2000"/>
              <a:t>📖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3350" y="2483951"/>
            <a:ext cx="510542" cy="510542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gabriel_micko"/>
          <p:cNvSpPr txBox="1"/>
          <p:nvPr/>
        </p:nvSpPr>
        <p:spPr>
          <a:xfrm>
            <a:off x="1344755" y="2531576"/>
            <a:ext cx="1511401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>
                <a:solidFill>
                  <a:srgbClr val="FFFFFF"/>
                </a:solidFill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gabriel_micko</a:t>
            </a:r>
          </a:p>
        </p:txBody>
      </p:sp>
      <p:pic>
        <p:nvPicPr>
          <p:cNvPr id="217" name="facebook.png" descr="faceboo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350" y="2943606"/>
            <a:ext cx="510542" cy="510542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gabriel.micko"/>
          <p:cNvSpPr txBox="1"/>
          <p:nvPr/>
        </p:nvSpPr>
        <p:spPr>
          <a:xfrm>
            <a:off x="1381674" y="3013456"/>
            <a:ext cx="143756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>
                <a:solidFill>
                  <a:srgbClr val="FFFFFF"/>
                </a:solidFill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gabriel.micko</a:t>
            </a:r>
          </a:p>
        </p:txBody>
      </p:sp>
      <p:sp>
        <p:nvSpPr>
          <p:cNvPr id="219" name="Gabriel Mičko"/>
          <p:cNvSpPr txBox="1"/>
          <p:nvPr/>
        </p:nvSpPr>
        <p:spPr>
          <a:xfrm>
            <a:off x="862976" y="2062395"/>
            <a:ext cx="1655317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15000"/>
              </a:lnSpc>
              <a:defRPr sz="2000">
                <a:solidFill>
                  <a:srgbClr val="FFFFFF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</a:lstStyle>
          <a:p>
            <a:pPr/>
            <a:r>
              <a:t>Gabriel Mičko</a:t>
            </a:r>
          </a:p>
        </p:txBody>
      </p:sp>
      <p:sp>
        <p:nvSpPr>
          <p:cNvPr id="220" name="📨"/>
          <p:cNvSpPr txBox="1"/>
          <p:nvPr/>
        </p:nvSpPr>
        <p:spPr>
          <a:xfrm>
            <a:off x="861450" y="3444537"/>
            <a:ext cx="434339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📨</a:t>
            </a:r>
          </a:p>
        </p:txBody>
      </p:sp>
      <p:sp>
        <p:nvSpPr>
          <p:cNvPr id="221" name="gabriel@webrtc.rocks"/>
          <p:cNvSpPr txBox="1"/>
          <p:nvPr/>
        </p:nvSpPr>
        <p:spPr>
          <a:xfrm>
            <a:off x="1381675" y="3495337"/>
            <a:ext cx="2271952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>
                <a:solidFill>
                  <a:srgbClr val="FFFFFF"/>
                </a:solidFill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gabriel@webrtc.rocks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Who uses WebRTC?"/>
          <p:cNvSpPr txBox="1"/>
          <p:nvPr>
            <p:ph type="title"/>
          </p:nvPr>
        </p:nvSpPr>
        <p:spPr>
          <a:xfrm>
            <a:off x="311369" y="2148310"/>
            <a:ext cx="3225602" cy="650371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</a:lstStyle>
          <a:p>
            <a:pPr/>
            <a:r>
              <a:t>Who uses WebRTC?</a:t>
            </a:r>
          </a:p>
        </p:txBody>
      </p:sp>
      <p:sp>
        <p:nvSpPr>
          <p:cNvPr id="306" name="Statistics…"/>
          <p:cNvSpPr txBox="1"/>
          <p:nvPr>
            <p:ph type="body" idx="1"/>
          </p:nvPr>
        </p:nvSpPr>
        <p:spPr>
          <a:xfrm>
            <a:off x="4370282" y="394944"/>
            <a:ext cx="4526332" cy="4157104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</a:defRPr>
            </a:pPr>
            <a:r>
              <a:t>Statistics</a:t>
            </a:r>
          </a:p>
          <a:p>
            <a:pPr>
              <a:lnSpc>
                <a:spcPct val="100000"/>
              </a:lnSpc>
              <a:spcBef>
                <a:spcPts val="0"/>
              </a:spcBef>
              <a:buSzTx/>
              <a:buNone/>
              <a:defRPr sz="1900"/>
            </a:pPr>
          </a:p>
          <a:p>
            <a:pPr>
              <a:lnSpc>
                <a:spcPct val="100000"/>
              </a:lnSpc>
              <a:spcBef>
                <a:spcPts val="0"/>
              </a:spcBef>
              <a:buSzTx/>
              <a:buNone/>
              <a:defRPr sz="1900"/>
            </a:pPr>
            <a:r>
              <a:t>&gt; 1.5 Billion weekly Chrome audio / video minutes, + 45% since last year</a:t>
            </a:r>
          </a:p>
          <a:p>
            <a:pPr marL="163703" indent="-163703">
              <a:buClrTx/>
              <a:buFontTx/>
              <a:buChar char="•"/>
            </a:pPr>
            <a:endParaRPr sz="1900"/>
          </a:p>
          <a:p>
            <a:pPr marL="327406" indent="-327406">
              <a:lnSpc>
                <a:spcPct val="100000"/>
              </a:lnSpc>
              <a:spcBef>
                <a:spcPts val="0"/>
              </a:spcBef>
              <a:buClrTx/>
              <a:buFontTx/>
              <a:buChar char="•"/>
              <a:defRPr sz="1700"/>
            </a:pPr>
            <a:r>
              <a:t>Facebook messenger</a:t>
            </a:r>
          </a:p>
          <a:p>
            <a:pPr marL="327406" indent="-327406">
              <a:lnSpc>
                <a:spcPct val="100000"/>
              </a:lnSpc>
              <a:spcBef>
                <a:spcPts val="0"/>
              </a:spcBef>
              <a:buClrTx/>
              <a:buFontTx/>
              <a:buChar char="•"/>
              <a:defRPr sz="1700"/>
            </a:pPr>
            <a:r>
              <a:t>WhatsApp</a:t>
            </a:r>
          </a:p>
          <a:p>
            <a:pPr marL="327406" indent="-327406">
              <a:lnSpc>
                <a:spcPct val="100000"/>
              </a:lnSpc>
              <a:spcBef>
                <a:spcPts val="0"/>
              </a:spcBef>
              <a:buClrTx/>
              <a:buFontTx/>
              <a:buChar char="•"/>
              <a:defRPr sz="1700"/>
            </a:pPr>
            <a:r>
              <a:t>Discord</a:t>
            </a:r>
          </a:p>
          <a:p>
            <a:pPr marL="327406" indent="-327406">
              <a:lnSpc>
                <a:spcPct val="100000"/>
              </a:lnSpc>
              <a:spcBef>
                <a:spcPts val="0"/>
              </a:spcBef>
              <a:buClrTx/>
              <a:buFontTx/>
              <a:buChar char="•"/>
              <a:defRPr sz="1700"/>
            </a:pPr>
            <a:r>
              <a:t>Google Hangout</a:t>
            </a:r>
          </a:p>
          <a:p>
            <a:pPr marL="327406" indent="-327406">
              <a:lnSpc>
                <a:spcPct val="100000"/>
              </a:lnSpc>
              <a:spcBef>
                <a:spcPts val="0"/>
              </a:spcBef>
              <a:buClrTx/>
              <a:buFontTx/>
              <a:buChar char="•"/>
              <a:defRPr sz="1700"/>
            </a:pPr>
            <a:r>
              <a:t>Slack</a:t>
            </a:r>
          </a:p>
          <a:p>
            <a:pPr marL="327406" indent="-327406">
              <a:lnSpc>
                <a:spcPct val="100000"/>
              </a:lnSpc>
              <a:spcBef>
                <a:spcPts val="0"/>
              </a:spcBef>
              <a:buClrTx/>
              <a:buFontTx/>
              <a:buChar char="•"/>
              <a:defRPr sz="1700"/>
            </a:pPr>
            <a:r>
              <a:t>Appear.in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Debugging"/>
          <p:cNvSpPr txBox="1"/>
          <p:nvPr>
            <p:ph type="title"/>
          </p:nvPr>
        </p:nvSpPr>
        <p:spPr>
          <a:xfrm>
            <a:off x="376320" y="470119"/>
            <a:ext cx="3225602" cy="15255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Debugging</a:t>
            </a:r>
          </a:p>
        </p:txBody>
      </p:sp>
      <p:sp>
        <p:nvSpPr>
          <p:cNvPr id="309" name="Browser integrated…"/>
          <p:cNvSpPr txBox="1"/>
          <p:nvPr>
            <p:ph type="body" idx="1"/>
          </p:nvPr>
        </p:nvSpPr>
        <p:spPr>
          <a:xfrm>
            <a:off x="4370282" y="394944"/>
            <a:ext cx="4526332" cy="4157104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buSzTx/>
              <a:buNone/>
              <a:defRPr sz="2800">
                <a:solidFill>
                  <a:srgbClr val="3E3E3E"/>
                </a:solidFill>
              </a:defRPr>
            </a:pPr>
            <a:r>
              <a:t>Browser integrated</a:t>
            </a:r>
          </a:p>
          <a:p>
            <a:pPr marL="327406" indent="-327406">
              <a:lnSpc>
                <a:spcPct val="100000"/>
              </a:lnSpc>
              <a:spcBef>
                <a:spcPts val="0"/>
              </a:spcBef>
              <a:buClrTx/>
              <a:buFontTx/>
              <a:buChar char="•"/>
              <a:defRPr sz="1700"/>
            </a:pPr>
            <a:r>
              <a:t>Chrome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chrome://webrtc-logs</a:t>
            </a:r>
            <a:r>
              <a:t>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chrome://webrtc-internals</a:t>
            </a:r>
            <a:r>
              <a:t>)</a:t>
            </a:r>
          </a:p>
          <a:p>
            <a:pPr marL="327406" indent="-327406">
              <a:lnSpc>
                <a:spcPct val="100000"/>
              </a:lnSpc>
              <a:spcBef>
                <a:spcPts val="0"/>
              </a:spcBef>
              <a:buClrTx/>
              <a:buFontTx/>
              <a:buChar char="•"/>
              <a:defRPr sz="1700"/>
            </a:pPr>
            <a:r>
              <a:t>Firefox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about:webrtc</a:t>
            </a:r>
            <a:r>
              <a:t>)</a:t>
            </a:r>
          </a:p>
          <a:p>
            <a:pPr marL="327406" indent="-327406">
              <a:lnSpc>
                <a:spcPct val="100000"/>
              </a:lnSpc>
              <a:spcBef>
                <a:spcPts val="0"/>
              </a:spcBef>
              <a:buClrTx/>
              <a:buFontTx/>
              <a:buChar char="•"/>
              <a:defRPr sz="1700"/>
            </a:pPr>
          </a:p>
          <a:p>
            <a:pPr marL="327406" indent="-327406">
              <a:lnSpc>
                <a:spcPct val="100000"/>
              </a:lnSpc>
              <a:spcBef>
                <a:spcPts val="0"/>
              </a:spcBef>
              <a:buClrTx/>
              <a:buFontTx/>
              <a:buChar char="•"/>
              <a:defRPr sz="1700"/>
            </a:pPr>
          </a:p>
          <a:p>
            <a:pPr>
              <a:spcBef>
                <a:spcPts val="1000"/>
              </a:spcBef>
              <a:buSzTx/>
              <a:buNone/>
              <a:defRPr sz="2800">
                <a:solidFill>
                  <a:srgbClr val="000000"/>
                </a:solidFill>
              </a:defRPr>
            </a:pPr>
            <a:r>
              <a:t>JS library</a:t>
            </a:r>
          </a:p>
          <a:p>
            <a:pPr marL="330200" indent="-330200">
              <a:lnSpc>
                <a:spcPct val="100000"/>
              </a:lnSpc>
              <a:spcBef>
                <a:spcPts val="0"/>
              </a:spcBef>
              <a:buClrTx/>
              <a:buFontTx/>
              <a:buChar char="•"/>
              <a:defRPr sz="1700"/>
            </a:pPr>
            <a:r>
              <a:t>WebRTC analyzer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https://github.com/DoclerLabs/webrtc-analyzer</a:t>
            </a:r>
            <a:r>
              <a:t>)</a:t>
            </a:r>
          </a:p>
          <a:p>
            <a:pPr marL="330200" indent="-330200">
              <a:lnSpc>
                <a:spcPct val="100000"/>
              </a:lnSpc>
              <a:spcBef>
                <a:spcPts val="0"/>
              </a:spcBef>
              <a:buClrTx/>
              <a:buFontTx/>
              <a:buChar char="•"/>
              <a:defRPr sz="1700"/>
            </a:pPr>
            <a:r>
              <a:t>getStats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https://github.com/muaz-khan/getStats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Alliance for Open Media"/>
          <p:cNvSpPr txBox="1"/>
          <p:nvPr>
            <p:ph type="title"/>
          </p:nvPr>
        </p:nvSpPr>
        <p:spPr>
          <a:xfrm>
            <a:off x="844624" y="301500"/>
            <a:ext cx="8520602" cy="572702"/>
          </a:xfrm>
          <a:prstGeom prst="rect">
            <a:avLst/>
          </a:prstGeom>
        </p:spPr>
        <p:txBody>
          <a:bodyPr/>
          <a:lstStyle/>
          <a:p>
            <a:pPr/>
            <a:r>
              <a:t>Alliance for Open Media</a:t>
            </a:r>
          </a:p>
        </p:txBody>
      </p:sp>
      <p:sp>
        <p:nvSpPr>
          <p:cNvPr id="312" name="Next generation media format (AV1)…"/>
          <p:cNvSpPr txBox="1"/>
          <p:nvPr>
            <p:ph type="body" idx="1"/>
          </p:nvPr>
        </p:nvSpPr>
        <p:spPr>
          <a:xfrm>
            <a:off x="852427" y="1163723"/>
            <a:ext cx="7811160" cy="3258727"/>
          </a:xfrm>
          <a:prstGeom prst="rect">
            <a:avLst/>
          </a:prstGeom>
        </p:spPr>
        <p:txBody>
          <a:bodyPr/>
          <a:lstStyle/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Next generation media format (AV1)</a:t>
            </a:r>
          </a:p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Open</a:t>
            </a:r>
          </a:p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Works on the Web</a:t>
            </a:r>
          </a:p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Fits to any modem, device and bandwidth</a:t>
            </a:r>
          </a:p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Capable of streaming high quality real-time video</a:t>
            </a:r>
          </a:p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Secure (DTLS)</a:t>
            </a:r>
          </a:p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Backers like: Mozilla, Google, MS, Amazon, Intel</a:t>
            </a:r>
          </a:p>
        </p:txBody>
      </p:sp>
      <p:sp>
        <p:nvSpPr>
          <p:cNvPr id="313" name="Slide Number"/>
          <p:cNvSpPr txBox="1"/>
          <p:nvPr>
            <p:ph type="sldNum" sz="quarter" idx="4294967295"/>
          </p:nvPr>
        </p:nvSpPr>
        <p:spPr>
          <a:xfrm>
            <a:off x="8880006" y="4838473"/>
            <a:ext cx="300197" cy="3098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4" name="https://aomedia.org/"/>
          <p:cNvSpPr txBox="1"/>
          <p:nvPr/>
        </p:nvSpPr>
        <p:spPr>
          <a:xfrm>
            <a:off x="3777436" y="4654898"/>
            <a:ext cx="1666112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Zilla Slab Highlight Regular"/>
                <a:ea typeface="Zilla Slab Highlight Regular"/>
                <a:cs typeface="Zilla Slab Highlight Regular"/>
                <a:sym typeface="Zilla Slab Highlight Regular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424242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https://aomedia.org/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Browser support"/>
          <p:cNvSpPr txBox="1"/>
          <p:nvPr/>
        </p:nvSpPr>
        <p:spPr>
          <a:xfrm>
            <a:off x="2318054" y="398614"/>
            <a:ext cx="4507889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15000"/>
              </a:lnSpc>
              <a:defRPr sz="4800"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Browser support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0078" y="1965364"/>
            <a:ext cx="6063843" cy="121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WebRTC Adapter"/>
          <p:cNvSpPr txBox="1"/>
          <p:nvPr/>
        </p:nvSpPr>
        <p:spPr>
          <a:xfrm>
            <a:off x="2318054" y="398614"/>
            <a:ext cx="4625542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15000"/>
              </a:lnSpc>
              <a:defRPr sz="4800"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WebRTC Adapter</a:t>
            </a:r>
          </a:p>
        </p:txBody>
      </p:sp>
      <p:sp>
        <p:nvSpPr>
          <p:cNvPr id="320" name="adapter.js is a shim to insulate apps from spec changes and prefix differences.…"/>
          <p:cNvSpPr txBox="1"/>
          <p:nvPr/>
        </p:nvSpPr>
        <p:spPr>
          <a:xfrm>
            <a:off x="431667" y="1891028"/>
            <a:ext cx="8280666" cy="110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700">
                <a:solidFill>
                  <a:srgbClr val="42424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pPr>
            <a:r>
              <a:t>adapter.js</a:t>
            </a:r>
            <a:r>
              <a:rPr>
                <a:latin typeface="Zilla Slab Regular"/>
                <a:ea typeface="Zilla Slab Regular"/>
                <a:cs typeface="Zilla Slab Regular"/>
                <a:sym typeface="Zilla Slab Regular"/>
              </a:rPr>
              <a:t> is a shim to insulate apps from spec changes and prefix differences.</a:t>
            </a:r>
            <a:endParaRPr>
              <a:latin typeface="Zilla Slab Bold Bold"/>
              <a:ea typeface="Zilla Slab Bold Bold"/>
              <a:cs typeface="Zilla Slab Bold Bold"/>
              <a:sym typeface="Zilla Slab Bold Bold"/>
            </a:endParaRPr>
          </a:p>
          <a:p>
            <a:pPr>
              <a:defRPr sz="1700">
                <a:solidFill>
                  <a:srgbClr val="424242"/>
                </a:solidFill>
                <a:latin typeface="Zilla Slab Regular"/>
                <a:ea typeface="Zilla Slab Regular"/>
                <a:cs typeface="Zilla Slab Regular"/>
                <a:sym typeface="Zilla Slab Regular"/>
              </a:defRPr>
            </a:pPr>
          </a:p>
          <a:p>
            <a:pPr>
              <a:defRPr sz="1700">
                <a:solidFill>
                  <a:srgbClr val="424242"/>
                </a:solidFill>
                <a:latin typeface="Zilla Slab Regular"/>
                <a:ea typeface="Zilla Slab Regular"/>
                <a:cs typeface="Zilla Slab Regular"/>
                <a:sym typeface="Zilla Slab Regular"/>
              </a:defRPr>
            </a:pPr>
            <a:r>
              <a:t>In fact, the standards and protocols used for WebRTC implementations are highly stable, and there are only a few prefixed names.</a:t>
            </a:r>
          </a:p>
        </p:txBody>
      </p:sp>
      <p:sp>
        <p:nvSpPr>
          <p:cNvPr id="321" name="https://github.com/webrtc/adapter"/>
          <p:cNvSpPr txBox="1"/>
          <p:nvPr/>
        </p:nvSpPr>
        <p:spPr>
          <a:xfrm>
            <a:off x="3187941" y="4670504"/>
            <a:ext cx="2768116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Zilla Slab Highlight Regular"/>
                <a:ea typeface="Zilla Slab Highlight Regular"/>
                <a:cs typeface="Zilla Slab Highlight Regular"/>
                <a:sym typeface="Zilla Slab Highlight Regular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424242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https://github.com/webrtc/adapter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WebVR 💘 WebRTC"/>
          <p:cNvSpPr txBox="1"/>
          <p:nvPr>
            <p:ph type="title"/>
          </p:nvPr>
        </p:nvSpPr>
        <p:spPr>
          <a:xfrm>
            <a:off x="844624" y="301500"/>
            <a:ext cx="8520602" cy="572702"/>
          </a:xfrm>
          <a:prstGeom prst="rect">
            <a:avLst/>
          </a:prstGeom>
        </p:spPr>
        <p:txBody>
          <a:bodyPr/>
          <a:lstStyle>
            <a:lvl1pPr defTabSz="868680">
              <a:defRPr sz="2200"/>
            </a:lvl1pPr>
          </a:lstStyle>
          <a:p>
            <a:pPr/>
            <a:r>
              <a:t>WebVR 💘 WebRTC</a:t>
            </a:r>
          </a:p>
        </p:txBody>
      </p:sp>
      <p:sp>
        <p:nvSpPr>
          <p:cNvPr id="324" name="Video and Voice chat in VR…"/>
          <p:cNvSpPr txBox="1"/>
          <p:nvPr>
            <p:ph type="body" idx="1"/>
          </p:nvPr>
        </p:nvSpPr>
        <p:spPr>
          <a:xfrm>
            <a:off x="852427" y="1163724"/>
            <a:ext cx="7811160" cy="2976972"/>
          </a:xfrm>
          <a:prstGeom prst="rect">
            <a:avLst/>
          </a:prstGeom>
        </p:spPr>
        <p:txBody>
          <a:bodyPr/>
          <a:lstStyle/>
          <a:p>
            <a:pPr marL="233947" indent="-233947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Video and Voice chat in VR</a:t>
            </a:r>
          </a:p>
          <a:p>
            <a:pPr marL="233947" indent="-233947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Peer to peer games like table tennis</a:t>
            </a:r>
          </a:p>
          <a:p>
            <a:pPr marL="233947" indent="-233947">
              <a:lnSpc>
                <a:spcPct val="10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Using devices as controllers (ProxyControls.JS)</a:t>
            </a:r>
            <a:br/>
            <a:r>
              <a:rPr sz="1400"/>
              <a:t>https://proxy-controls.donmccurdy.com/demo</a:t>
            </a:r>
            <a:endParaRPr sz="1400"/>
          </a:p>
          <a:p>
            <a:pPr marL="233947" indent="-233947">
              <a:lnSpc>
                <a:spcPct val="100000"/>
              </a:lnSpc>
              <a:spcBef>
                <a:spcPts val="1400"/>
              </a:spcBef>
              <a:buClrTx/>
              <a:buSzPct val="75000"/>
              <a:buFontTx/>
              <a:buChar char="•"/>
              <a:defRPr sz="2000"/>
            </a:pPr>
            <a:r>
              <a:t>WebTorrent</a:t>
            </a:r>
            <a:br/>
            <a:r>
              <a:rPr sz="1500"/>
              <a:t>https://webtorrent.io/</a:t>
            </a:r>
          </a:p>
        </p:txBody>
      </p:sp>
      <p:sp>
        <p:nvSpPr>
          <p:cNvPr id="325" name="Slide Number"/>
          <p:cNvSpPr txBox="1"/>
          <p:nvPr>
            <p:ph type="sldNum" sz="quarter" idx="4294967295"/>
          </p:nvPr>
        </p:nvSpPr>
        <p:spPr>
          <a:xfrm>
            <a:off x="8880006" y="4838473"/>
            <a:ext cx="299892" cy="3098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ebRTC Multipoint control unit"/>
          <p:cNvSpPr txBox="1"/>
          <p:nvPr/>
        </p:nvSpPr>
        <p:spPr>
          <a:xfrm>
            <a:off x="267360" y="461037"/>
            <a:ext cx="8609280" cy="739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15000"/>
              </a:lnSpc>
              <a:defRPr sz="4200"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WebRTC Multipoint control unit</a:t>
            </a:r>
          </a:p>
        </p:txBody>
      </p:sp>
      <p:sp>
        <p:nvSpPr>
          <p:cNvPr id="328" name="💻"/>
          <p:cNvSpPr txBox="1"/>
          <p:nvPr/>
        </p:nvSpPr>
        <p:spPr>
          <a:xfrm>
            <a:off x="1200138" y="1794492"/>
            <a:ext cx="993139" cy="125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💻</a:t>
            </a:r>
          </a:p>
        </p:txBody>
      </p:sp>
      <p:sp>
        <p:nvSpPr>
          <p:cNvPr id="329" name="📱"/>
          <p:cNvSpPr txBox="1"/>
          <p:nvPr/>
        </p:nvSpPr>
        <p:spPr>
          <a:xfrm>
            <a:off x="7076703" y="1794492"/>
            <a:ext cx="891539" cy="1120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📱</a:t>
            </a:r>
          </a:p>
        </p:txBody>
      </p:sp>
      <p:pic>
        <p:nvPicPr>
          <p:cNvPr id="330" name="servers.png" descr="serve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5177" y="2070821"/>
            <a:ext cx="815342" cy="815342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Media Server"/>
          <p:cNvSpPr txBox="1"/>
          <p:nvPr/>
        </p:nvSpPr>
        <p:spPr>
          <a:xfrm>
            <a:off x="3966447" y="1756392"/>
            <a:ext cx="111279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424242"/>
                </a:solidFill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Media Server</a:t>
            </a:r>
          </a:p>
        </p:txBody>
      </p:sp>
      <p:sp>
        <p:nvSpPr>
          <p:cNvPr id="332" name="Connection Line"/>
          <p:cNvSpPr/>
          <p:nvPr/>
        </p:nvSpPr>
        <p:spPr>
          <a:xfrm>
            <a:off x="2193278" y="1907303"/>
            <a:ext cx="2076369" cy="376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43" fill="norm" stroke="1" extrusionOk="0">
                <a:moveTo>
                  <a:pt x="0" y="9418"/>
                </a:moveTo>
                <a:cubicBezTo>
                  <a:pt x="7262" y="-5157"/>
                  <a:pt x="14462" y="-2815"/>
                  <a:pt x="21600" y="16443"/>
                </a:cubicBezTo>
              </a:path>
            </a:pathLst>
          </a:custGeom>
          <a:ln w="25400">
            <a:solidFill>
              <a:srgbClr val="BED25D"/>
            </a:solidFill>
          </a:ln>
          <a:effectLst>
            <a:outerShdw sx="100000" sy="100000" kx="0" ky="0" algn="b" rotWithShape="0" blurRad="38100" dist="2000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3" name="Start streaming"/>
          <p:cNvSpPr txBox="1"/>
          <p:nvPr/>
        </p:nvSpPr>
        <p:spPr>
          <a:xfrm>
            <a:off x="2403088" y="1586723"/>
            <a:ext cx="1322246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424242"/>
                </a:solidFill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Start streaming</a:t>
            </a:r>
          </a:p>
        </p:txBody>
      </p:sp>
      <p:sp>
        <p:nvSpPr>
          <p:cNvPr id="334" name="🤡"/>
          <p:cNvSpPr txBox="1"/>
          <p:nvPr/>
        </p:nvSpPr>
        <p:spPr>
          <a:xfrm>
            <a:off x="4026277" y="3458100"/>
            <a:ext cx="993139" cy="125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🤡</a:t>
            </a:r>
          </a:p>
        </p:txBody>
      </p:sp>
      <p:sp>
        <p:nvSpPr>
          <p:cNvPr id="335" name="Connection Line"/>
          <p:cNvSpPr/>
          <p:nvPr/>
        </p:nvSpPr>
        <p:spPr>
          <a:xfrm>
            <a:off x="3688595" y="2568419"/>
            <a:ext cx="581052" cy="1155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32" h="21600" fill="norm" stroke="1" extrusionOk="0">
                <a:moveTo>
                  <a:pt x="9550" y="21600"/>
                </a:moveTo>
                <a:cubicBezTo>
                  <a:pt x="-5168" y="12825"/>
                  <a:pt x="-2874" y="5625"/>
                  <a:pt x="16432" y="0"/>
                </a:cubicBezTo>
              </a:path>
            </a:pathLst>
          </a:custGeom>
          <a:ln w="25400">
            <a:solidFill>
              <a:srgbClr val="BFD25D"/>
            </a:solidFill>
          </a:ln>
          <a:effectLst>
            <a:outerShdw sx="100000" sy="100000" kx="0" ky="0" algn="b" rotWithShape="0" blurRad="38100" dist="2000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6" name="Connection Line"/>
          <p:cNvSpPr/>
          <p:nvPr/>
        </p:nvSpPr>
        <p:spPr>
          <a:xfrm>
            <a:off x="4787196" y="2567005"/>
            <a:ext cx="595907" cy="1171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96" h="21600" fill="norm" stroke="1" extrusionOk="0">
                <a:moveTo>
                  <a:pt x="6390" y="21600"/>
                </a:moveTo>
                <a:cubicBezTo>
                  <a:pt x="21600" y="12851"/>
                  <a:pt x="19470" y="5651"/>
                  <a:pt x="0" y="0"/>
                </a:cubicBezTo>
              </a:path>
            </a:pathLst>
          </a:custGeom>
          <a:ln w="25400">
            <a:solidFill>
              <a:srgbClr val="BFD25D"/>
            </a:solidFill>
          </a:ln>
          <a:effectLst>
            <a:outerShdw sx="100000" sy="100000" kx="0" ky="0" algn="b" rotWithShape="0" blurRad="38100" dist="2000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7" name="Fancy stuff"/>
          <p:cNvSpPr txBox="1"/>
          <p:nvPr/>
        </p:nvSpPr>
        <p:spPr>
          <a:xfrm>
            <a:off x="4045391" y="3250965"/>
            <a:ext cx="954912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424242"/>
                </a:solidFill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Fancy stuff</a:t>
            </a:r>
          </a:p>
        </p:txBody>
      </p:sp>
      <p:sp>
        <p:nvSpPr>
          <p:cNvPr id="338" name="Connection Line"/>
          <p:cNvSpPr/>
          <p:nvPr/>
        </p:nvSpPr>
        <p:spPr>
          <a:xfrm>
            <a:off x="4787196" y="1871429"/>
            <a:ext cx="2289510" cy="412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58" fill="norm" stroke="1" extrusionOk="0">
                <a:moveTo>
                  <a:pt x="0" y="16458"/>
                </a:moveTo>
                <a:cubicBezTo>
                  <a:pt x="7049" y="-2739"/>
                  <a:pt x="14249" y="-5142"/>
                  <a:pt x="21600" y="9249"/>
                </a:cubicBezTo>
              </a:path>
            </a:pathLst>
          </a:custGeom>
          <a:ln w="25400">
            <a:solidFill>
              <a:srgbClr val="BED25D"/>
            </a:solidFill>
          </a:ln>
          <a:effectLst>
            <a:outerShdw sx="100000" sy="100000" kx="0" ky="0" algn="b" rotWithShape="0" blurRad="38100" dist="2000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9" name="Play the stream"/>
          <p:cNvSpPr txBox="1"/>
          <p:nvPr/>
        </p:nvSpPr>
        <p:spPr>
          <a:xfrm>
            <a:off x="5479100" y="1548951"/>
            <a:ext cx="1293444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585858"/>
                </a:solidFill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Play the stream</a:t>
            </a:r>
          </a:p>
        </p:txBody>
      </p:sp>
      <p:sp>
        <p:nvSpPr>
          <p:cNvPr id="340" name="Kurento | Janus | Jitsi"/>
          <p:cNvSpPr txBox="1"/>
          <p:nvPr/>
        </p:nvSpPr>
        <p:spPr>
          <a:xfrm>
            <a:off x="3645608" y="4631490"/>
            <a:ext cx="1754478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424242"/>
                </a:solidFill>
                <a:latin typeface="Zilla Slab Highlight Regular"/>
                <a:ea typeface="Zilla Slab Highlight Regular"/>
                <a:cs typeface="Zilla Slab Highlight Regular"/>
                <a:sym typeface="Zilla Slab Highlight Regular"/>
              </a:defRPr>
            </a:lvl1pPr>
          </a:lstStyle>
          <a:p>
            <a:pPr/>
            <a:r>
              <a:t>Kurento | Janus | Jitsi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5" grpId="3"/>
      <p:bldP build="whole" bldLvl="1" animBg="1" rev="0" advAuto="0" spid="337" grpId="4"/>
      <p:bldP build="whole" bldLvl="1" animBg="1" rev="0" advAuto="0" spid="339" grpId="7"/>
      <p:bldP build="whole" bldLvl="1" animBg="1" rev="0" advAuto="0" spid="338" grpId="8"/>
      <p:bldP build="whole" bldLvl="1" animBg="1" rev="0" advAuto="0" spid="340" grpId="9"/>
      <p:bldP build="whole" bldLvl="1" animBg="1" rev="0" advAuto="0" spid="334" grpId="5"/>
      <p:bldP build="whole" bldLvl="1" animBg="1" rev="0" advAuto="0" spid="332" grpId="2"/>
      <p:bldP build="whole" bldLvl="1" animBg="1" rev="0" advAuto="0" spid="333" grpId="1"/>
      <p:bldP build="whole" bldLvl="1" animBg="1" rev="0" advAuto="0" spid="336" grpId="6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Is WebRTC Ready?"/>
          <p:cNvSpPr txBox="1"/>
          <p:nvPr>
            <p:ph type="title"/>
          </p:nvPr>
        </p:nvSpPr>
        <p:spPr>
          <a:xfrm>
            <a:off x="844624" y="301500"/>
            <a:ext cx="8520602" cy="572702"/>
          </a:xfrm>
          <a:prstGeom prst="rect">
            <a:avLst/>
          </a:prstGeom>
        </p:spPr>
        <p:txBody>
          <a:bodyPr/>
          <a:lstStyle/>
          <a:p>
            <a:pPr/>
            <a:r>
              <a:t>Is WebRTC Ready?</a:t>
            </a:r>
          </a:p>
        </p:txBody>
      </p:sp>
      <p:sp>
        <p:nvSpPr>
          <p:cNvPr id="343" name="https://webrtchacks.com…"/>
          <p:cNvSpPr txBox="1"/>
          <p:nvPr>
            <p:ph type="body" idx="1"/>
          </p:nvPr>
        </p:nvSpPr>
        <p:spPr>
          <a:xfrm>
            <a:off x="852427" y="1163723"/>
            <a:ext cx="7811160" cy="3258727"/>
          </a:xfrm>
          <a:prstGeom prst="rect">
            <a:avLst/>
          </a:prstGeom>
        </p:spPr>
        <p:txBody>
          <a:bodyPr/>
          <a:lstStyle/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>
                <a:solidFill>
                  <a:srgbClr val="424242"/>
                </a:solidFill>
              </a:defRPr>
            </a:pPr>
            <a:r>
              <a:t>https://webrtchacks.com</a:t>
            </a:r>
          </a:p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>
                <a:solidFill>
                  <a:srgbClr val="424242"/>
                </a:solidFill>
              </a:defRPr>
            </a:pPr>
            <a:r>
              <a:t>http://iswebrtcreadyyet.com/</a:t>
            </a:r>
          </a:p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>
                <a:solidFill>
                  <a:srgbClr val="424242"/>
                </a:solidFill>
              </a:defRPr>
            </a:pPr>
            <a:r>
              <a:t>http://realtimeweekly.co/</a:t>
            </a:r>
          </a:p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>
                <a:solidFill>
                  <a:srgbClr val="424242"/>
                </a:solidFill>
              </a:defRPr>
            </a:pPr>
            <a:r>
              <a:t>https://webrtcweekly.com</a:t>
            </a:r>
          </a:p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>
                <a:solidFill>
                  <a:srgbClr val="424242"/>
                </a:solidFill>
              </a:defRPr>
            </a:pPr>
            <a:r>
              <a:t>http://www.webrtc.org/</a:t>
            </a:r>
          </a:p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https://bloggeek.me/</a:t>
            </a:r>
          </a:p>
        </p:txBody>
      </p:sp>
      <p:sp>
        <p:nvSpPr>
          <p:cNvPr id="344" name="Slide Number"/>
          <p:cNvSpPr txBox="1"/>
          <p:nvPr>
            <p:ph type="sldNum" sz="quarter" idx="4294967295"/>
          </p:nvPr>
        </p:nvSpPr>
        <p:spPr>
          <a:xfrm>
            <a:off x="8880006" y="4838473"/>
            <a:ext cx="295726" cy="3098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5" name="Text"/>
          <p:cNvSpPr txBox="1"/>
          <p:nvPr/>
        </p:nvSpPr>
        <p:spPr>
          <a:xfrm>
            <a:off x="3777436" y="4654898"/>
            <a:ext cx="148412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Zilla Slab Highlight Regular"/>
                <a:ea typeface="Zilla Slab Highlight Regular"/>
                <a:cs typeface="Zilla Slab Highlight Regular"/>
                <a:sym typeface="Zilla Slab Highlight Regular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424242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BFD2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rtc_department.jpg"/>
          <p:cNvGrpSpPr/>
          <p:nvPr/>
        </p:nvGrpSpPr>
        <p:grpSpPr>
          <a:xfrm>
            <a:off x="1367894" y="362441"/>
            <a:ext cx="6408213" cy="4431319"/>
            <a:chOff x="0" y="0"/>
            <a:chExt cx="6408212" cy="4431318"/>
          </a:xfrm>
        </p:grpSpPr>
        <p:pic>
          <p:nvPicPr>
            <p:cNvPr id="347" name="rtc_department.jpg" descr="rtc_department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88900"/>
              <a:ext cx="6230413" cy="42408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8" name="rtc_department.jpg" descr="rtc_department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408213" cy="44313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0" name="Thank you!"/>
          <p:cNvSpPr txBox="1"/>
          <p:nvPr/>
        </p:nvSpPr>
        <p:spPr>
          <a:xfrm>
            <a:off x="5863902" y="4158641"/>
            <a:ext cx="1792884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15000"/>
              </a:lnSpc>
              <a:defRPr sz="2800">
                <a:solidFill>
                  <a:srgbClr val="FFFFFF"/>
                </a:solidFill>
                <a:latin typeface="Zilla Slab Highlight Regular"/>
                <a:ea typeface="Zilla Slab Highlight Regular"/>
                <a:cs typeface="Zilla Slab Highlight Regular"/>
                <a:sym typeface="Zilla Slab Highlight Regular"/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Questions?"/>
          <p:cNvSpPr txBox="1"/>
          <p:nvPr/>
        </p:nvSpPr>
        <p:spPr>
          <a:xfrm>
            <a:off x="837734" y="1190843"/>
            <a:ext cx="1820264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15000"/>
              </a:lnSpc>
              <a:defRPr sz="2800">
                <a:solidFill>
                  <a:srgbClr val="FFFFFF"/>
                </a:solidFill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Questions?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3350" y="2483951"/>
            <a:ext cx="510542" cy="510542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gabriel_micko"/>
          <p:cNvSpPr txBox="1"/>
          <p:nvPr/>
        </p:nvSpPr>
        <p:spPr>
          <a:xfrm>
            <a:off x="1344755" y="2531576"/>
            <a:ext cx="1511401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>
                <a:solidFill>
                  <a:srgbClr val="FFFFFF"/>
                </a:solidFill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gabriel_micko</a:t>
            </a:r>
          </a:p>
        </p:txBody>
      </p:sp>
      <p:pic>
        <p:nvPicPr>
          <p:cNvPr id="355" name="facebook.png" descr="faceboo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350" y="2943606"/>
            <a:ext cx="510542" cy="510542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gabriel.micko"/>
          <p:cNvSpPr txBox="1"/>
          <p:nvPr/>
        </p:nvSpPr>
        <p:spPr>
          <a:xfrm>
            <a:off x="1381674" y="3013456"/>
            <a:ext cx="143756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>
                <a:solidFill>
                  <a:srgbClr val="FFFFFF"/>
                </a:solidFill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gabriel.micko</a:t>
            </a:r>
          </a:p>
        </p:txBody>
      </p:sp>
      <p:sp>
        <p:nvSpPr>
          <p:cNvPr id="357" name="Gabriel Mičko"/>
          <p:cNvSpPr txBox="1"/>
          <p:nvPr/>
        </p:nvSpPr>
        <p:spPr>
          <a:xfrm>
            <a:off x="862976" y="2062395"/>
            <a:ext cx="1655317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15000"/>
              </a:lnSpc>
              <a:defRPr sz="2000">
                <a:solidFill>
                  <a:srgbClr val="FFFFFF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</a:lstStyle>
          <a:p>
            <a:pPr/>
            <a:r>
              <a:t>Gabriel Mičko</a:t>
            </a:r>
          </a:p>
        </p:txBody>
      </p:sp>
      <p:sp>
        <p:nvSpPr>
          <p:cNvPr id="358" name="📨"/>
          <p:cNvSpPr txBox="1"/>
          <p:nvPr/>
        </p:nvSpPr>
        <p:spPr>
          <a:xfrm>
            <a:off x="861450" y="3444537"/>
            <a:ext cx="434339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📨</a:t>
            </a:r>
          </a:p>
        </p:txBody>
      </p:sp>
      <p:sp>
        <p:nvSpPr>
          <p:cNvPr id="359" name="gabriel@webrtc.rocks"/>
          <p:cNvSpPr txBox="1"/>
          <p:nvPr/>
        </p:nvSpPr>
        <p:spPr>
          <a:xfrm>
            <a:off x="1381675" y="3495337"/>
            <a:ext cx="2271952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>
                <a:solidFill>
                  <a:srgbClr val="FFFFFF"/>
                </a:solidFill>
                <a:latin typeface="Zilla Slab Regular"/>
                <a:ea typeface="Zilla Slab Regular"/>
                <a:cs typeface="Zilla Slab Regular"/>
                <a:sym typeface="Zilla Slab Regular"/>
              </a:defRPr>
            </a:lvl1pPr>
          </a:lstStyle>
          <a:p>
            <a:pPr/>
            <a:r>
              <a:t>gabriel@webrtc.rocks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Volunteer &amp; Tech Speaker"/>
          <p:cNvSpPr txBox="1"/>
          <p:nvPr>
            <p:ph type="title"/>
          </p:nvPr>
        </p:nvSpPr>
        <p:spPr>
          <a:xfrm>
            <a:off x="2451144" y="3177477"/>
            <a:ext cx="4241712" cy="87337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Volunteer &amp; Tech Speaker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Docler SSC - Streaming engineer"/>
          <p:cNvSpPr txBox="1"/>
          <p:nvPr>
            <p:ph type="body" sz="quarter" idx="1"/>
          </p:nvPr>
        </p:nvSpPr>
        <p:spPr>
          <a:xfrm>
            <a:off x="371822" y="3209770"/>
            <a:ext cx="5129838" cy="510541"/>
          </a:xfrm>
          <a:prstGeom prst="rect">
            <a:avLst/>
          </a:prstGeom>
        </p:spPr>
        <p:txBody>
          <a:bodyPr/>
          <a:lstStyle/>
          <a:p>
            <a:pPr/>
            <a:r>
              <a:t>Docler SSC - Streaming engineer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webrtc.png" descr="webrt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6092" y="1928614"/>
            <a:ext cx="5611819" cy="12864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eb real-time communication"/>
          <p:cNvSpPr txBox="1"/>
          <p:nvPr>
            <p:ph type="title"/>
          </p:nvPr>
        </p:nvSpPr>
        <p:spPr>
          <a:xfrm>
            <a:off x="844624" y="301500"/>
            <a:ext cx="8520602" cy="572702"/>
          </a:xfrm>
          <a:prstGeom prst="rect">
            <a:avLst/>
          </a:prstGeom>
        </p:spPr>
        <p:txBody>
          <a:bodyPr/>
          <a:lstStyle/>
          <a:p>
            <a:pPr/>
            <a:r>
              <a:t>Web real-time communication</a:t>
            </a:r>
          </a:p>
        </p:txBody>
      </p:sp>
      <p:sp>
        <p:nvSpPr>
          <p:cNvPr id="230" name="Voice calling, Video chat, P2P File sharing, Screen sharing…"/>
          <p:cNvSpPr txBox="1"/>
          <p:nvPr>
            <p:ph type="body" idx="1"/>
          </p:nvPr>
        </p:nvSpPr>
        <p:spPr>
          <a:xfrm>
            <a:off x="852427" y="1163724"/>
            <a:ext cx="7811160" cy="2976972"/>
          </a:xfrm>
          <a:prstGeom prst="rect">
            <a:avLst/>
          </a:prstGeom>
        </p:spPr>
        <p:txBody>
          <a:bodyPr/>
          <a:lstStyle/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Voice calling, Video chat, P2P File sharing, Screen sharing</a:t>
            </a:r>
          </a:p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Without internal or external plugin</a:t>
            </a:r>
          </a:p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Meant to be rich, high-quality</a:t>
            </a:r>
          </a:p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Browser, mobile platforms, and IoT devices</a:t>
            </a:r>
          </a:p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UDP transport layer</a:t>
            </a:r>
          </a:p>
          <a:p>
            <a:pPr marL="163763" indent="-163763">
              <a:lnSpc>
                <a:spcPct val="150000"/>
              </a:lnSpc>
              <a:spcBef>
                <a:spcPts val="0"/>
              </a:spcBef>
              <a:buClrTx/>
              <a:buSzPct val="75000"/>
              <a:buFontTx/>
              <a:buChar char="•"/>
              <a:defRPr sz="2000"/>
            </a:pPr>
            <a:r>
              <a:t>Secure (DTLS)</a:t>
            </a:r>
          </a:p>
        </p:txBody>
      </p:sp>
      <p:sp>
        <p:nvSpPr>
          <p:cNvPr id="231" name="Slide Number"/>
          <p:cNvSpPr txBox="1"/>
          <p:nvPr>
            <p:ph type="sldNum" sz="quarter" idx="4294967295"/>
          </p:nvPr>
        </p:nvSpPr>
        <p:spPr>
          <a:xfrm>
            <a:off x="8880006" y="4838473"/>
            <a:ext cx="249498" cy="3098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2" name="https://webrtc.org"/>
          <p:cNvSpPr txBox="1"/>
          <p:nvPr/>
        </p:nvSpPr>
        <p:spPr>
          <a:xfrm>
            <a:off x="3823930" y="4650916"/>
            <a:ext cx="1496136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Zilla Slab Highlight Regular"/>
                <a:ea typeface="Zilla Slab Highlight Regular"/>
                <a:cs typeface="Zilla Slab Highlight Regular"/>
                <a:sym typeface="Zilla Slab Highlight Regular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424242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https://webrtc.org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Let's see a demo"/>
          <p:cNvSpPr txBox="1"/>
          <p:nvPr>
            <p:ph type="title"/>
          </p:nvPr>
        </p:nvSpPr>
        <p:spPr>
          <a:xfrm>
            <a:off x="1448249" y="1428351"/>
            <a:ext cx="6247502" cy="1098954"/>
          </a:xfrm>
          <a:prstGeom prst="rect">
            <a:avLst/>
          </a:prstGeom>
        </p:spPr>
        <p:txBody>
          <a:bodyPr/>
          <a:lstStyle>
            <a:lvl1pPr>
              <a:lnSpc>
                <a:spcPct val="115000"/>
              </a:lnSpc>
            </a:lvl1pPr>
          </a:lstStyle>
          <a:p>
            <a:pPr/>
            <a:r>
              <a:t>Let's see a demo</a:t>
            </a:r>
          </a:p>
        </p:txBody>
      </p:sp>
      <p:sp>
        <p:nvSpPr>
          <p:cNvPr id="235" name="https://dialin.webrtc.rocks/"/>
          <p:cNvSpPr txBox="1"/>
          <p:nvPr/>
        </p:nvSpPr>
        <p:spPr>
          <a:xfrm>
            <a:off x="3484777" y="4662701"/>
            <a:ext cx="2174443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Zilla Slab Highlight Regular"/>
                <a:ea typeface="Zilla Slab Highlight Regular"/>
                <a:cs typeface="Zilla Slab Highlight Regular"/>
                <a:sym typeface="Zilla Slab Highlight Regular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424242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https://dialin.webrtc.rocks/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wow_gif.gif" descr="wow_gif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368300"/>
            <a:ext cx="6096000" cy="440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Before I show the code..."/>
          <p:cNvSpPr txBox="1"/>
          <p:nvPr>
            <p:ph type="title"/>
          </p:nvPr>
        </p:nvSpPr>
        <p:spPr>
          <a:xfrm>
            <a:off x="1448249" y="1428351"/>
            <a:ext cx="6247502" cy="1098954"/>
          </a:xfrm>
          <a:prstGeom prst="rect">
            <a:avLst/>
          </a:prstGeom>
        </p:spPr>
        <p:txBody>
          <a:bodyPr/>
          <a:lstStyle>
            <a:lvl1pPr algn="l" defTabSz="877822">
              <a:lnSpc>
                <a:spcPct val="115000"/>
              </a:lnSpc>
              <a:defRPr sz="4600"/>
            </a:lvl1pPr>
          </a:lstStyle>
          <a:p>
            <a:pPr/>
            <a:r>
              <a:t>Before I show the code...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-light-2">
      <a:dk1>
        <a:srgbClr val="000000"/>
      </a:dk1>
      <a:lt1>
        <a:srgbClr val="1A1A1A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light-2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imple-light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-light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light-2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imple-light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